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56" r:id="rId2"/>
    <p:sldId id="297"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99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4373" autoAdjust="0"/>
  </p:normalViewPr>
  <p:slideViewPr>
    <p:cSldViewPr>
      <p:cViewPr>
        <p:scale>
          <a:sx n="59" d="100"/>
          <a:sy n="59" d="100"/>
        </p:scale>
        <p:origin x="-168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26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E8BE3292-0465-4EF0-B5B3-C539ACAB98FA}" type="datetimeFigureOut">
              <a:rPr lang="en-US"/>
              <a:pPr>
                <a:defRPr/>
              </a:pPr>
              <a:t>2/1/2016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5296ABA5-3682-4280-B0AB-5EE6DB015BA7}" type="slidenum">
              <a:rPr lang="en-US"/>
              <a:pPr>
                <a:defRPr/>
              </a:pPr>
              <a:t>‹#›</a:t>
            </a:fld>
            <a:endParaRPr lang="en-US"/>
          </a:p>
        </p:txBody>
      </p:sp>
    </p:spTree>
    <p:extLst>
      <p:ext uri="{BB962C8B-B14F-4D97-AF65-F5344CB8AC3E}">
        <p14:creationId xmlns:p14="http://schemas.microsoft.com/office/powerpoint/2010/main" val="2777769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89285E7-059C-4F59-BE13-786ECCB56B33}" type="datetimeFigureOut">
              <a:rPr lang="en-US"/>
              <a:pPr>
                <a:defRPr/>
              </a:pPr>
              <a:t>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0304E8F-7DE4-4BC5-8D15-3EAD43A073A8}" type="slidenum">
              <a:rPr lang="en-US"/>
              <a:pPr>
                <a:defRPr/>
              </a:pPr>
              <a:t>‹#›</a:t>
            </a:fld>
            <a:endParaRPr lang="en-US"/>
          </a:p>
        </p:txBody>
      </p:sp>
    </p:spTree>
    <p:extLst>
      <p:ext uri="{BB962C8B-B14F-4D97-AF65-F5344CB8AC3E}">
        <p14:creationId xmlns:p14="http://schemas.microsoft.com/office/powerpoint/2010/main" val="3846396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p:spPr>
      </p:sp>
      <p:sp>
        <p:nvSpPr>
          <p:cNvPr id="122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4B7C94BA-2A6F-4A11-BBF6-919098AFBBFB}" type="slidenum">
              <a:rPr lang="en-US" smtClean="0"/>
              <a:pPr>
                <a:defRPr/>
              </a:pPr>
              <a:t>1</a:t>
            </a:fld>
            <a:endParaRPr lang="en-US"/>
          </a:p>
        </p:txBody>
      </p:sp>
    </p:spTree>
    <p:extLst>
      <p:ext uri="{BB962C8B-B14F-4D97-AF65-F5344CB8AC3E}">
        <p14:creationId xmlns:p14="http://schemas.microsoft.com/office/powerpoint/2010/main" val="219844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Imagine if Figure 2.9 had hundreds of branches. Dichotomous keys can be very long so it is not always practical to present them this way. Most keys are presented as a list with the pairs</a:t>
            </a:r>
          </a:p>
          <a:p>
            <a:r>
              <a:rPr lang="en-AU" sz="1200" b="0" i="0" u="none" strike="noStrike" kern="1200" baseline="0" dirty="0" smtClean="0">
                <a:solidFill>
                  <a:schemeClr val="tx1"/>
                </a:solidFill>
                <a:latin typeface="+mn-lt"/>
                <a:ea typeface="+mn-ea"/>
                <a:cs typeface="+mn-cs"/>
              </a:rPr>
              <a:t>of choices numbered. A simple dichotomous key for classifying animals into phyla is shown on page 23.</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10</a:t>
            </a:fld>
            <a:endParaRPr lang="en-US"/>
          </a:p>
        </p:txBody>
      </p:sp>
    </p:spTree>
    <p:extLst>
      <p:ext uri="{BB962C8B-B14F-4D97-AF65-F5344CB8AC3E}">
        <p14:creationId xmlns:p14="http://schemas.microsoft.com/office/powerpoint/2010/main" val="3927093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11</a:t>
            </a:fld>
            <a:endParaRPr lang="en-US"/>
          </a:p>
        </p:txBody>
      </p:sp>
    </p:spTree>
    <p:extLst>
      <p:ext uri="{BB962C8B-B14F-4D97-AF65-F5344CB8AC3E}">
        <p14:creationId xmlns:p14="http://schemas.microsoft.com/office/powerpoint/2010/main" val="1507110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We can use this key to identify the phylum of our sea snail (Figure 2.8). The body is symmetrical with a single plane of symmetry so we choose option 1a and then 2b. The body</a:t>
            </a:r>
          </a:p>
          <a:p>
            <a:r>
              <a:rPr lang="en-AU" sz="1200" b="0" i="0" u="none" strike="noStrike" kern="1200" baseline="0" dirty="0" smtClean="0">
                <a:solidFill>
                  <a:schemeClr val="tx1"/>
                </a:solidFill>
                <a:latin typeface="+mn-lt"/>
                <a:ea typeface="+mn-ea"/>
                <a:cs typeface="+mn-cs"/>
              </a:rPr>
              <a:t>is unsegmented so we choose option 4b which directs us to pair 6. The sea snail has a shell so we choose option 6a which identifies our sea snail as belonging to Phylum Mollusca. A more</a:t>
            </a:r>
          </a:p>
          <a:p>
            <a:r>
              <a:rPr lang="en-AU" sz="1200" b="0" i="0" u="none" strike="noStrike" kern="1200" baseline="0" dirty="0" smtClean="0">
                <a:solidFill>
                  <a:schemeClr val="tx1"/>
                </a:solidFill>
                <a:latin typeface="+mn-lt"/>
                <a:ea typeface="+mn-ea"/>
                <a:cs typeface="+mn-cs"/>
              </a:rPr>
              <a:t>detailed key is needed to identify the further taxa.</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12</a:t>
            </a:fld>
            <a:endParaRPr lang="en-US"/>
          </a:p>
        </p:txBody>
      </p:sp>
    </p:spTree>
    <p:extLst>
      <p:ext uri="{BB962C8B-B14F-4D97-AF65-F5344CB8AC3E}">
        <p14:creationId xmlns:p14="http://schemas.microsoft.com/office/powerpoint/2010/main" val="3484820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The</a:t>
            </a:r>
            <a:r>
              <a:rPr lang="en-US" sz="1200" baseline="0" dirty="0" smtClean="0"/>
              <a:t> </a:t>
            </a:r>
            <a:r>
              <a:rPr lang="en-US" sz="1200" dirty="0" smtClean="0"/>
              <a:t>more closely related two species are, the more recently they shared a common ancestor.</a:t>
            </a:r>
          </a:p>
          <a:p>
            <a:r>
              <a:rPr lang="en-US" sz="1200" kern="1200" baseline="0" dirty="0" smtClean="0">
                <a:solidFill>
                  <a:schemeClr val="tx1"/>
                </a:solidFill>
                <a:latin typeface="+mn-lt"/>
                <a:ea typeface="+mn-ea"/>
                <a:cs typeface="+mn-cs"/>
              </a:rPr>
              <a:t>Higher taxonomic levels branch off from one another earlier than lower levels.</a:t>
            </a:r>
          </a:p>
          <a:p>
            <a:r>
              <a:rPr lang="en-US" sz="1200" b="1" kern="1200" baseline="0" dirty="0" smtClean="0">
                <a:solidFill>
                  <a:schemeClr val="tx1"/>
                </a:solidFill>
                <a:latin typeface="+mn-lt"/>
                <a:ea typeface="+mn-ea"/>
                <a:cs typeface="+mn-cs"/>
              </a:rPr>
              <a:t>Figure 2.14 </a:t>
            </a:r>
            <a:r>
              <a:rPr lang="en-US" sz="1200" kern="1200" baseline="0" dirty="0" smtClean="0">
                <a:solidFill>
                  <a:schemeClr val="tx1"/>
                </a:solidFill>
                <a:latin typeface="+mn-lt"/>
                <a:ea typeface="+mn-ea"/>
                <a:cs typeface="+mn-cs"/>
              </a:rPr>
              <a:t>shows the different ways phylogenetic trees can be drawn. This tree shows that species 2 and 3 are closely related and that both of these are more closely related to species 4 and 5 than to species 1. You can see that even though each of these shows the same branching pattern, they look quite different.   </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13</a:t>
            </a:fld>
            <a:endParaRPr lang="en-US"/>
          </a:p>
        </p:txBody>
      </p:sp>
    </p:spTree>
    <p:extLst>
      <p:ext uri="{BB962C8B-B14F-4D97-AF65-F5344CB8AC3E}">
        <p14:creationId xmlns:p14="http://schemas.microsoft.com/office/powerpoint/2010/main" val="854780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smtClean="0">
                <a:solidFill>
                  <a:schemeClr val="tx1"/>
                </a:solidFill>
                <a:latin typeface="+mn-lt"/>
                <a:ea typeface="+mn-ea"/>
                <a:cs typeface="+mn-cs"/>
              </a:rPr>
              <a:t>Phylogenetic trees made using this technique are known </a:t>
            </a:r>
            <a:r>
              <a:rPr lang="en-US" sz="1200" b="0" kern="1200" baseline="0" dirty="0" smtClean="0">
                <a:solidFill>
                  <a:schemeClr val="tx1"/>
                </a:solidFill>
                <a:latin typeface="+mn-lt"/>
                <a:ea typeface="+mn-ea"/>
                <a:cs typeface="+mn-cs"/>
              </a:rPr>
              <a:t>as </a:t>
            </a:r>
            <a:r>
              <a:rPr lang="en-US" sz="1200" b="0" kern="1200" baseline="0" dirty="0" err="1" smtClean="0">
                <a:solidFill>
                  <a:schemeClr val="tx1"/>
                </a:solidFill>
                <a:latin typeface="+mn-lt"/>
                <a:ea typeface="+mn-ea"/>
                <a:cs typeface="+mn-cs"/>
              </a:rPr>
              <a:t>cladograms</a:t>
            </a:r>
            <a:r>
              <a:rPr lang="en-US" sz="1200" b="0" kern="1200" baseline="0" dirty="0" smtClean="0">
                <a:solidFill>
                  <a:schemeClr val="tx1"/>
                </a:solidFill>
                <a:latin typeface="+mn-lt"/>
                <a:ea typeface="+mn-ea"/>
                <a:cs typeface="+mn-cs"/>
              </a:rPr>
              <a:t>. Cladistics relies on several </a:t>
            </a:r>
            <a:r>
              <a:rPr lang="en-US" sz="1200" kern="1200" baseline="0" dirty="0" smtClean="0">
                <a:solidFill>
                  <a:schemeClr val="tx1"/>
                </a:solidFill>
                <a:latin typeface="+mn-lt"/>
                <a:ea typeface="+mn-ea"/>
                <a:cs typeface="+mn-cs"/>
              </a:rPr>
              <a:t>assumptions.</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The more closely related two organisms are, the more characteristics they will share.</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Some characteristics that are shared by a group will not be present in more distantly related groups.</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When there are multiple possible ways that organisms can be related, the simplest explanation is the most likely to be correct. This is because if a feature is shared between organisms, it is more likely that this feature evolved once in a common ancestor than independently for each organism.</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14</a:t>
            </a:fld>
            <a:endParaRPr lang="en-US"/>
          </a:p>
        </p:txBody>
      </p:sp>
    </p:spTree>
    <p:extLst>
      <p:ext uri="{BB962C8B-B14F-4D97-AF65-F5344CB8AC3E}">
        <p14:creationId xmlns:p14="http://schemas.microsoft.com/office/powerpoint/2010/main" val="3780782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smtClean="0">
                <a:solidFill>
                  <a:schemeClr val="tx1"/>
                </a:solidFill>
                <a:latin typeface="+mn-lt"/>
                <a:ea typeface="+mn-ea"/>
                <a:cs typeface="+mn-cs"/>
              </a:rPr>
              <a:t>In the character matrix used to build this cladogram (Table 2.3) a + symbol is used to indicate when a characteristic is present and a – symbol when it is absent.</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15</a:t>
            </a:fld>
            <a:endParaRPr lang="en-US"/>
          </a:p>
        </p:txBody>
      </p:sp>
    </p:spTree>
    <p:extLst>
      <p:ext uri="{BB962C8B-B14F-4D97-AF65-F5344CB8AC3E}">
        <p14:creationId xmlns:p14="http://schemas.microsoft.com/office/powerpoint/2010/main" val="2693858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smtClean="0">
                <a:solidFill>
                  <a:schemeClr val="tx1"/>
                </a:solidFill>
                <a:latin typeface="+mn-lt"/>
                <a:ea typeface="+mn-ea"/>
                <a:cs typeface="+mn-cs"/>
              </a:rPr>
              <a:t>In the character matrix used to build this cladogram (Table 2.3) a + symbol is used to indicate when a characteristic is present and a – symbol when it is absent.</a:t>
            </a:r>
          </a:p>
          <a:p>
            <a:endParaRPr lang="en-US" sz="1200" kern="1200" baseline="0" dirty="0" smtClean="0">
              <a:solidFill>
                <a:schemeClr val="tx1"/>
              </a:solidFill>
              <a:latin typeface="+mn-lt"/>
              <a:ea typeface="+mn-ea"/>
              <a:cs typeface="+mn-cs"/>
            </a:endParaRPr>
          </a:p>
          <a:p>
            <a:r>
              <a:rPr lang="en-US" sz="1200" dirty="0" smtClean="0"/>
              <a:t>Each taxonomic group contains</a:t>
            </a:r>
            <a:r>
              <a:rPr lang="en-US" sz="1200" baseline="0" dirty="0" smtClean="0"/>
              <a:t> </a:t>
            </a:r>
            <a:r>
              <a:rPr lang="en-US" sz="1200" dirty="0" smtClean="0"/>
              <a:t>all of the organisms descended from the same common ancestor.</a:t>
            </a:r>
          </a:p>
          <a:p>
            <a:endParaRPr lang="en-US" sz="1200" dirty="0" smtClean="0"/>
          </a:p>
          <a:p>
            <a:r>
              <a:rPr lang="en-US" sz="1200" kern="1200" baseline="0" dirty="0" smtClean="0">
                <a:solidFill>
                  <a:schemeClr val="tx1"/>
                </a:solidFill>
                <a:latin typeface="+mn-lt"/>
                <a:ea typeface="+mn-ea"/>
                <a:cs typeface="+mn-cs"/>
              </a:rPr>
              <a:t>When looking at a </a:t>
            </a:r>
            <a:r>
              <a:rPr lang="en-US" sz="1200" kern="1200" baseline="0" dirty="0" err="1" smtClean="0">
                <a:solidFill>
                  <a:schemeClr val="tx1"/>
                </a:solidFill>
                <a:latin typeface="+mn-lt"/>
                <a:ea typeface="+mn-ea"/>
                <a:cs typeface="+mn-cs"/>
              </a:rPr>
              <a:t>cladogram</a:t>
            </a:r>
            <a:r>
              <a:rPr lang="en-US" sz="1200" kern="1200" baseline="0" dirty="0" smtClean="0">
                <a:solidFill>
                  <a:schemeClr val="tx1"/>
                </a:solidFill>
                <a:latin typeface="+mn-lt"/>
                <a:ea typeface="+mn-ea"/>
                <a:cs typeface="+mn-cs"/>
              </a:rPr>
              <a:t>, a group contains all of the organisms on a branch. When this occurs, that group is called a </a:t>
            </a:r>
            <a:r>
              <a:rPr lang="en-US" sz="1200" b="1" kern="1200" baseline="0" dirty="0" smtClean="0">
                <a:solidFill>
                  <a:schemeClr val="tx1"/>
                </a:solidFill>
                <a:latin typeface="+mn-lt"/>
                <a:ea typeface="+mn-ea"/>
                <a:cs typeface="+mn-cs"/>
              </a:rPr>
              <a:t>clade </a:t>
            </a:r>
            <a:r>
              <a:rPr lang="en-US" sz="1200" kern="1200" baseline="0" dirty="0" smtClean="0">
                <a:solidFill>
                  <a:schemeClr val="tx1"/>
                </a:solidFill>
                <a:latin typeface="+mn-lt"/>
                <a:ea typeface="+mn-ea"/>
                <a:cs typeface="+mn-cs"/>
              </a:rPr>
              <a:t>(or can be referred to as </a:t>
            </a:r>
            <a:r>
              <a:rPr lang="en-US" sz="1200" b="1" kern="1200" baseline="0" dirty="0" smtClean="0">
                <a:solidFill>
                  <a:schemeClr val="tx1"/>
                </a:solidFill>
                <a:latin typeface="+mn-lt"/>
                <a:ea typeface="+mn-ea"/>
                <a:cs typeface="+mn-cs"/>
              </a:rPr>
              <a:t>monophyletic</a:t>
            </a:r>
            <a:r>
              <a:rPr lang="en-US" sz="1200" b="0" kern="1200" baseline="0" dirty="0" smtClean="0">
                <a:solidFill>
                  <a:schemeClr val="tx1"/>
                </a:solidFill>
                <a:latin typeface="+mn-lt"/>
                <a:ea typeface="+mn-ea"/>
                <a:cs typeface="+mn-cs"/>
              </a:rPr>
              <a:t>).</a:t>
            </a:r>
            <a:endParaRPr lang="en-US" sz="1200" b="0" dirty="0" smtClean="0"/>
          </a:p>
          <a:p>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16</a:t>
            </a:fld>
            <a:endParaRPr lang="en-US"/>
          </a:p>
        </p:txBody>
      </p:sp>
    </p:spTree>
    <p:extLst>
      <p:ext uri="{BB962C8B-B14F-4D97-AF65-F5344CB8AC3E}">
        <p14:creationId xmlns:p14="http://schemas.microsoft.com/office/powerpoint/2010/main" val="43612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smtClean="0">
                <a:solidFill>
                  <a:schemeClr val="tx1"/>
                </a:solidFill>
                <a:latin typeface="+mn-lt"/>
                <a:ea typeface="+mn-ea"/>
                <a:cs typeface="+mn-cs"/>
              </a:rPr>
              <a:t>Three classes of animals are shown in the </a:t>
            </a:r>
            <a:r>
              <a:rPr lang="en-US" sz="1200" kern="1200" baseline="0" dirty="0" err="1" smtClean="0">
                <a:solidFill>
                  <a:schemeClr val="tx1"/>
                </a:solidFill>
                <a:latin typeface="+mn-lt"/>
                <a:ea typeface="+mn-ea"/>
                <a:cs typeface="+mn-cs"/>
              </a:rPr>
              <a:t>cladogram</a:t>
            </a:r>
            <a:r>
              <a:rPr lang="en-US" sz="1200"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You can see that both class Aves and Class Mammalia are clades because they contain all of the animals on that branch. </a:t>
            </a:r>
          </a:p>
          <a:p>
            <a:r>
              <a:rPr lang="en-US" sz="1200" kern="1200" baseline="0" dirty="0" smtClean="0">
                <a:solidFill>
                  <a:schemeClr val="tx1"/>
                </a:solidFill>
                <a:latin typeface="+mn-lt"/>
                <a:ea typeface="+mn-ea"/>
                <a:cs typeface="+mn-cs"/>
              </a:rPr>
              <a:t>Class </a:t>
            </a:r>
            <a:r>
              <a:rPr lang="en-US" sz="1200" kern="1200" baseline="0" dirty="0" err="1" smtClean="0">
                <a:solidFill>
                  <a:schemeClr val="tx1"/>
                </a:solidFill>
                <a:latin typeface="+mn-lt"/>
                <a:ea typeface="+mn-ea"/>
                <a:cs typeface="+mn-cs"/>
              </a:rPr>
              <a:t>Reptilia</a:t>
            </a:r>
            <a:r>
              <a:rPr lang="en-US" sz="1200" kern="1200" baseline="0" dirty="0" smtClean="0">
                <a:solidFill>
                  <a:schemeClr val="tx1"/>
                </a:solidFill>
                <a:latin typeface="+mn-lt"/>
                <a:ea typeface="+mn-ea"/>
                <a:cs typeface="+mn-cs"/>
              </a:rPr>
              <a:t>, however, is not a clade. This is because it does not contain birds which also descended from a reptilian ancestor. </a:t>
            </a:r>
          </a:p>
          <a:p>
            <a:r>
              <a:rPr lang="en-US" sz="1200" kern="1200" baseline="0" dirty="0" smtClean="0">
                <a:solidFill>
                  <a:schemeClr val="tx1"/>
                </a:solidFill>
                <a:latin typeface="+mn-lt"/>
                <a:ea typeface="+mn-ea"/>
                <a:cs typeface="+mn-cs"/>
              </a:rPr>
              <a:t>Class </a:t>
            </a:r>
            <a:r>
              <a:rPr lang="en-US" sz="1200" kern="1200" baseline="0" dirty="0" err="1" smtClean="0">
                <a:solidFill>
                  <a:schemeClr val="tx1"/>
                </a:solidFill>
                <a:latin typeface="+mn-lt"/>
                <a:ea typeface="+mn-ea"/>
                <a:cs typeface="+mn-cs"/>
              </a:rPr>
              <a:t>Reptilia</a:t>
            </a:r>
            <a:r>
              <a:rPr lang="en-US" sz="1200" kern="1200" baseline="0" dirty="0" smtClean="0">
                <a:solidFill>
                  <a:schemeClr val="tx1"/>
                </a:solidFill>
                <a:latin typeface="+mn-lt"/>
                <a:ea typeface="+mn-ea"/>
                <a:cs typeface="+mn-cs"/>
              </a:rPr>
              <a:t> can be called a </a:t>
            </a:r>
            <a:r>
              <a:rPr lang="en-US" sz="1200" b="1" kern="1200" baseline="0" dirty="0" err="1" smtClean="0">
                <a:solidFill>
                  <a:schemeClr val="tx1"/>
                </a:solidFill>
                <a:latin typeface="+mn-lt"/>
                <a:ea typeface="+mn-ea"/>
                <a:cs typeface="+mn-cs"/>
              </a:rPr>
              <a:t>paraphyletic</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group. </a:t>
            </a:r>
          </a:p>
          <a:p>
            <a:r>
              <a:rPr lang="en-US" sz="1200" b="0" kern="1200" baseline="0" dirty="0" smtClean="0">
                <a:solidFill>
                  <a:schemeClr val="tx1"/>
                </a:solidFill>
                <a:latin typeface="+mn-lt"/>
                <a:ea typeface="+mn-ea"/>
                <a:cs typeface="+mn-cs"/>
              </a:rPr>
              <a:t>This arrangement </a:t>
            </a:r>
            <a:r>
              <a:rPr lang="en-US" sz="1200" kern="1200" baseline="0" dirty="0" smtClean="0">
                <a:solidFill>
                  <a:schemeClr val="tx1"/>
                </a:solidFill>
                <a:latin typeface="+mn-lt"/>
                <a:ea typeface="+mn-ea"/>
                <a:cs typeface="+mn-cs"/>
              </a:rPr>
              <a:t>has occurred because birds and reptiles were classified into separate classes before their evolutionary relationships were known. More recently, it has been determined that birds evolved from dinosaurs and as such, share a recent common ancestor with crocodiles and alligators. Some scientists have suggested that these taxonomic groups need to be reclassified to ensure that all are clades.</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17</a:t>
            </a:fld>
            <a:endParaRPr lang="en-US"/>
          </a:p>
        </p:txBody>
      </p:sp>
    </p:spTree>
    <p:extLst>
      <p:ext uri="{BB962C8B-B14F-4D97-AF65-F5344CB8AC3E}">
        <p14:creationId xmlns:p14="http://schemas.microsoft.com/office/powerpoint/2010/main" val="3508955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normAutofit/>
          </a:bodyPr>
          <a:lstStyle/>
          <a:p>
            <a:r>
              <a:rPr lang="en-US" sz="1200" kern="1200" baseline="0" dirty="0" smtClean="0">
                <a:solidFill>
                  <a:schemeClr val="tx1"/>
                </a:solidFill>
                <a:latin typeface="+mn-lt"/>
                <a:ea typeface="+mn-ea"/>
                <a:cs typeface="+mn-cs"/>
              </a:rPr>
              <a:t>One of the limitations of cladistics occurs when unrelated organisms have evolved similar characteristics independently. This can occur with organisms that inhabit similar niches in different parts of the world, as in the case of marsupial moles and African golden moles.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2.19 includes two different </a:t>
            </a:r>
            <a:r>
              <a:rPr lang="en-US" sz="1200" kern="1200" baseline="0" dirty="0" err="1" smtClean="0">
                <a:solidFill>
                  <a:schemeClr val="tx1"/>
                </a:solidFill>
                <a:latin typeface="+mn-lt"/>
                <a:ea typeface="+mn-ea"/>
                <a:cs typeface="+mn-cs"/>
              </a:rPr>
              <a:t>cladograms</a:t>
            </a:r>
            <a:r>
              <a:rPr lang="en-US" sz="1200" kern="1200" baseline="0" dirty="0" smtClean="0">
                <a:solidFill>
                  <a:schemeClr val="tx1"/>
                </a:solidFill>
                <a:latin typeface="+mn-lt"/>
                <a:ea typeface="+mn-ea"/>
                <a:cs typeface="+mn-cs"/>
              </a:rPr>
              <a:t> showing the evolution of </a:t>
            </a:r>
            <a:r>
              <a:rPr lang="en-US" sz="1200" kern="1200" baseline="0" dirty="0" err="1" smtClean="0">
                <a:solidFill>
                  <a:schemeClr val="tx1"/>
                </a:solidFill>
                <a:latin typeface="+mn-lt"/>
                <a:ea typeface="+mn-ea"/>
                <a:cs typeface="+mn-cs"/>
              </a:rPr>
              <a:t>monotremes</a:t>
            </a:r>
            <a:r>
              <a:rPr lang="en-US" sz="1200" kern="1200" baseline="0" dirty="0" smtClean="0">
                <a:solidFill>
                  <a:schemeClr val="tx1"/>
                </a:solidFill>
                <a:latin typeface="+mn-lt"/>
                <a:ea typeface="+mn-ea"/>
                <a:cs typeface="+mn-cs"/>
              </a:rPr>
              <a:t>, marsupials and placental mammals. </a:t>
            </a:r>
            <a:r>
              <a:rPr lang="en-US" sz="1200" kern="1200" baseline="0" dirty="0" err="1" smtClean="0">
                <a:solidFill>
                  <a:schemeClr val="tx1"/>
                </a:solidFill>
                <a:latin typeface="+mn-lt"/>
                <a:ea typeface="+mn-ea"/>
                <a:cs typeface="+mn-cs"/>
              </a:rPr>
              <a:t>Cladogram</a:t>
            </a:r>
            <a:r>
              <a:rPr lang="en-US" sz="1200" kern="1200" baseline="0" dirty="0" smtClean="0">
                <a:solidFill>
                  <a:schemeClr val="tx1"/>
                </a:solidFill>
                <a:latin typeface="+mn-lt"/>
                <a:ea typeface="+mn-ea"/>
                <a:cs typeface="+mn-cs"/>
              </a:rPr>
              <a:t> A is currently regarded as correct.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Should marsupial moles and golden moles be grouped together? Not if we think about their method of reproduction. Like other marsupials, marsupial moles give birth to live young at an extremely young age. These young then develop in a </a:t>
            </a:r>
            <a:r>
              <a:rPr lang="en-US" sz="1200" kern="1200" baseline="0" dirty="0" err="1" smtClean="0">
                <a:solidFill>
                  <a:schemeClr val="tx1"/>
                </a:solidFill>
                <a:latin typeface="+mn-lt"/>
                <a:ea typeface="+mn-ea"/>
                <a:cs typeface="+mn-cs"/>
              </a:rPr>
              <a:t>specialised</a:t>
            </a:r>
            <a:r>
              <a:rPr lang="en-US" sz="1200" kern="1200" baseline="0" dirty="0" smtClean="0">
                <a:solidFill>
                  <a:schemeClr val="tx1"/>
                </a:solidFill>
                <a:latin typeface="+mn-lt"/>
                <a:ea typeface="+mn-ea"/>
                <a:cs typeface="+mn-cs"/>
              </a:rPr>
              <a:t> pouch until they are mature enough to survive outside. Golden moles are placental mammals meaning that their young develop inside the mother until the time of birth. Golden moles cannot be grouped with marsupials even though, externally, marsupial moles and golden moles are almost identical to look at.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is important to understand that cladograms are theories about the way that organisms are related. Like all scientific theories, they can be confirmed or challenged when more evidence is available.</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18</a:t>
            </a:fld>
            <a:endParaRPr lang="en-US"/>
          </a:p>
        </p:txBody>
      </p:sp>
    </p:spTree>
    <p:extLst>
      <p:ext uri="{BB962C8B-B14F-4D97-AF65-F5344CB8AC3E}">
        <p14:creationId xmlns:p14="http://schemas.microsoft.com/office/powerpoint/2010/main" val="29220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Additionally, as some changes in DNA occur at a predictable rate, DNA technology</a:t>
            </a:r>
            <a:r>
              <a:rPr lang="en-US" baseline="0" dirty="0" smtClean="0"/>
              <a:t> </a:t>
            </a:r>
            <a:r>
              <a:rPr lang="en-US" dirty="0" smtClean="0"/>
              <a:t>has allowed scientists to understand when certain groups evolved.</a:t>
            </a:r>
          </a:p>
          <a:p>
            <a:endParaRPr lang="en-US" dirty="0" smtClean="0"/>
          </a:p>
          <a:p>
            <a:r>
              <a:rPr lang="en-US" dirty="0" smtClean="0"/>
              <a:t>Possible to classify organisms down to many more levels than</a:t>
            </a:r>
            <a:r>
              <a:rPr lang="en-US" baseline="0" dirty="0" smtClean="0"/>
              <a:t> </a:t>
            </a:r>
            <a:r>
              <a:rPr lang="en-US" dirty="0" smtClean="0"/>
              <a:t>the traditionally </a:t>
            </a:r>
            <a:r>
              <a:rPr lang="en-US" dirty="0" err="1" smtClean="0"/>
              <a:t>recognised</a:t>
            </a:r>
            <a:r>
              <a:rPr lang="en-US" dirty="0" smtClean="0"/>
              <a:t> taxa. </a:t>
            </a:r>
          </a:p>
          <a:p>
            <a:r>
              <a:rPr lang="en-US" dirty="0" smtClean="0"/>
              <a:t>The prefixes super- (above) and sub- (below) can be added to</a:t>
            </a:r>
            <a:r>
              <a:rPr lang="en-US" baseline="0" dirty="0" smtClean="0"/>
              <a:t> </a:t>
            </a:r>
            <a:r>
              <a:rPr lang="en-US" dirty="0" smtClean="0"/>
              <a:t>existing taxa to create additional ranks (e.g. subphylum) and some newer </a:t>
            </a:r>
            <a:r>
              <a:rPr lang="en-US" dirty="0" err="1" smtClean="0"/>
              <a:t>taxa</a:t>
            </a:r>
            <a:r>
              <a:rPr lang="en-US" dirty="0" smtClean="0"/>
              <a:t> (e.g. tribe) are also</a:t>
            </a:r>
            <a:r>
              <a:rPr lang="en-US" baseline="0" dirty="0" smtClean="0"/>
              <a:t> </a:t>
            </a:r>
            <a:r>
              <a:rPr lang="en-US" dirty="0" err="1" smtClean="0"/>
              <a:t>recognised</a:t>
            </a:r>
            <a:r>
              <a:rPr lang="en-US" dirty="0" smtClean="0"/>
              <a:t>. </a:t>
            </a:r>
          </a:p>
          <a:p>
            <a:endParaRPr lang="en-US" dirty="0" smtClean="0"/>
          </a:p>
          <a:p>
            <a:r>
              <a:rPr lang="en-US" dirty="0" smtClean="0"/>
              <a:t>Some scientists have argued that because of this complexity, the taxa are no longer</a:t>
            </a:r>
            <a:r>
              <a:rPr lang="en-US" baseline="0" dirty="0" smtClean="0"/>
              <a:t> </a:t>
            </a:r>
            <a:r>
              <a:rPr lang="en-US" dirty="0" smtClean="0"/>
              <a:t>relevant and have suggested replacing it with a system called the </a:t>
            </a:r>
            <a:r>
              <a:rPr lang="en-US" dirty="0" err="1" smtClean="0"/>
              <a:t>PhyloCode</a:t>
            </a:r>
            <a:r>
              <a:rPr lang="en-US" dirty="0" smtClean="0"/>
              <a:t>. The </a:t>
            </a:r>
            <a:r>
              <a:rPr lang="en-US" dirty="0" err="1" smtClean="0"/>
              <a:t>PhyloCode</a:t>
            </a:r>
            <a:r>
              <a:rPr lang="en-US" baseline="0" dirty="0" smtClean="0"/>
              <a:t> </a:t>
            </a:r>
            <a:r>
              <a:rPr lang="en-US" dirty="0" smtClean="0"/>
              <a:t>assigns a name to a clade along with a definition of the members, but does not assign a rank to</a:t>
            </a:r>
            <a:r>
              <a:rPr lang="en-US" baseline="0" dirty="0" smtClean="0"/>
              <a:t> </a:t>
            </a:r>
            <a:r>
              <a:rPr lang="en-US" dirty="0" smtClean="0"/>
              <a:t>these names. For example, Mammalia could be defined as the clade originating with the most</a:t>
            </a:r>
            <a:r>
              <a:rPr lang="en-US" baseline="0" dirty="0" smtClean="0"/>
              <a:t> </a:t>
            </a:r>
            <a:r>
              <a:rPr lang="en-US" dirty="0" smtClean="0"/>
              <a:t>recent common ancestor of humans and platypuses.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19</a:t>
            </a:fld>
            <a:endParaRPr lang="en-US"/>
          </a:p>
        </p:txBody>
      </p:sp>
    </p:spTree>
    <p:extLst>
      <p:ext uri="{BB962C8B-B14F-4D97-AF65-F5344CB8AC3E}">
        <p14:creationId xmlns:p14="http://schemas.microsoft.com/office/powerpoint/2010/main" val="1070798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Classification systems are a way of sorting, so that similar or related organisms are grouped together.</a:t>
            </a:r>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2</a:t>
            </a:fld>
            <a:endParaRPr lang="en-US"/>
          </a:p>
        </p:txBody>
      </p:sp>
    </p:spTree>
    <p:extLst>
      <p:ext uri="{BB962C8B-B14F-4D97-AF65-F5344CB8AC3E}">
        <p14:creationId xmlns:p14="http://schemas.microsoft.com/office/powerpoint/2010/main" val="4197877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Organisms are classified into a hierarchy of groups called </a:t>
            </a:r>
            <a:r>
              <a:rPr lang="en-US" sz="1200" dirty="0" err="1" smtClean="0"/>
              <a:t>taxa</a:t>
            </a:r>
            <a:r>
              <a:rPr lang="en-US" sz="1200" dirty="0" smtClean="0"/>
              <a:t>. The names of the</a:t>
            </a:r>
            <a:r>
              <a:rPr lang="en-US" sz="1200" baseline="0" dirty="0" smtClean="0"/>
              <a:t> m</a:t>
            </a:r>
            <a:r>
              <a:rPr lang="en-US" sz="1200" dirty="0" smtClean="0"/>
              <a:t>ajor taxa, from largest</a:t>
            </a:r>
            <a:r>
              <a:rPr lang="en-US" sz="1200" baseline="0" dirty="0" smtClean="0"/>
              <a:t> to smallest,</a:t>
            </a:r>
            <a:r>
              <a:rPr lang="en-US" sz="1200" dirty="0" smtClean="0"/>
              <a:t> are Domain, Kingdom, Phylum, Class, Order, Family, Genus and Species.</a:t>
            </a:r>
            <a:endParaRPr lang="en-US" sz="1200" dirty="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3</a:t>
            </a:fld>
            <a:endParaRPr lang="en-US"/>
          </a:p>
        </p:txBody>
      </p:sp>
    </p:spTree>
    <p:extLst>
      <p:ext uri="{BB962C8B-B14F-4D97-AF65-F5344CB8AC3E}">
        <p14:creationId xmlns:p14="http://schemas.microsoft.com/office/powerpoint/2010/main" val="283065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smtClean="0">
                <a:solidFill>
                  <a:schemeClr val="tx1"/>
                </a:solidFill>
                <a:latin typeface="+mn-lt"/>
                <a:ea typeface="+mn-ea"/>
                <a:cs typeface="+mn-cs"/>
              </a:rPr>
              <a:t>The initial division of life into three domains (Figure 2.3) is based on cellular </a:t>
            </a:r>
            <a:r>
              <a:rPr lang="en-US" sz="1200" b="1" kern="1200" baseline="0" dirty="0" smtClean="0">
                <a:solidFill>
                  <a:schemeClr val="tx1"/>
                </a:solidFill>
                <a:latin typeface="+mn-lt"/>
                <a:ea typeface="+mn-ea"/>
                <a:cs typeface="+mn-cs"/>
              </a:rPr>
              <a:t>characteristics</a:t>
            </a:r>
            <a:r>
              <a:rPr lang="en-US" sz="1200" b="0" kern="1200" baseline="0" dirty="0" smtClean="0">
                <a:solidFill>
                  <a:schemeClr val="tx1"/>
                </a:solidFill>
                <a:latin typeface="+mn-lt"/>
                <a:ea typeface="+mn-ea"/>
                <a:cs typeface="+mn-cs"/>
              </a:rPr>
              <a:t>. Members of Domain Eukarya (</a:t>
            </a:r>
            <a:r>
              <a:rPr lang="en-US" sz="1200" b="1" kern="1200" baseline="0" dirty="0" smtClean="0">
                <a:solidFill>
                  <a:schemeClr val="tx1"/>
                </a:solidFill>
                <a:latin typeface="+mn-lt"/>
                <a:ea typeface="+mn-ea"/>
                <a:cs typeface="+mn-cs"/>
              </a:rPr>
              <a:t>eukaryotes</a:t>
            </a:r>
            <a:r>
              <a:rPr lang="en-US" sz="1200" b="0" kern="1200" baseline="0" dirty="0" smtClean="0">
                <a:solidFill>
                  <a:schemeClr val="tx1"/>
                </a:solidFill>
                <a:latin typeface="+mn-lt"/>
                <a:ea typeface="+mn-ea"/>
                <a:cs typeface="+mn-cs"/>
              </a:rPr>
              <a:t>) contain their </a:t>
            </a:r>
            <a:r>
              <a:rPr lang="en-US" sz="1200" b="1" kern="1200" baseline="0" dirty="0" smtClean="0">
                <a:solidFill>
                  <a:schemeClr val="tx1"/>
                </a:solidFill>
                <a:latin typeface="+mn-lt"/>
                <a:ea typeface="+mn-ea"/>
                <a:cs typeface="+mn-cs"/>
              </a:rPr>
              <a:t>DNA </a:t>
            </a:r>
            <a:r>
              <a:rPr lang="en-US" sz="1200" kern="1200" baseline="0" dirty="0" smtClean="0">
                <a:solidFill>
                  <a:schemeClr val="tx1"/>
                </a:solidFill>
                <a:latin typeface="+mn-lt"/>
                <a:ea typeface="+mn-ea"/>
                <a:cs typeface="+mn-cs"/>
              </a:rPr>
              <a:t>(deoxyribonucleic acid) within a nucleus and have other membrane-bound compartments </a:t>
            </a:r>
            <a:r>
              <a:rPr lang="en-US" sz="1200" b="0" kern="1200" baseline="0" dirty="0" smtClean="0">
                <a:solidFill>
                  <a:schemeClr val="tx1"/>
                </a:solidFill>
                <a:latin typeface="+mn-lt"/>
                <a:ea typeface="+mn-ea"/>
                <a:cs typeface="+mn-cs"/>
              </a:rPr>
              <a:t>(organelles) within their cells. Domains </a:t>
            </a:r>
            <a:r>
              <a:rPr lang="en-US" sz="1200" b="0" kern="1200" baseline="0" dirty="0" err="1" smtClean="0">
                <a:solidFill>
                  <a:schemeClr val="tx1"/>
                </a:solidFill>
                <a:latin typeface="+mn-lt"/>
                <a:ea typeface="+mn-ea"/>
                <a:cs typeface="+mn-cs"/>
              </a:rPr>
              <a:t>Archaea</a:t>
            </a:r>
            <a:r>
              <a:rPr lang="en-US" sz="1200" b="0" kern="1200" baseline="0" dirty="0" smtClean="0">
                <a:solidFill>
                  <a:schemeClr val="tx1"/>
                </a:solidFill>
                <a:latin typeface="+mn-lt"/>
                <a:ea typeface="+mn-ea"/>
                <a:cs typeface="+mn-cs"/>
              </a:rPr>
              <a:t> and Bacteria contain </a:t>
            </a:r>
            <a:r>
              <a:rPr lang="en-US" sz="1200" b="1" kern="1200" baseline="0" dirty="0" smtClean="0">
                <a:solidFill>
                  <a:schemeClr val="tx1"/>
                </a:solidFill>
                <a:latin typeface="+mn-lt"/>
                <a:ea typeface="+mn-ea"/>
                <a:cs typeface="+mn-cs"/>
              </a:rPr>
              <a:t>prokaryotes</a:t>
            </a:r>
            <a:r>
              <a:rPr lang="en-US" sz="1200" b="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organisms that lack these features. Prokaryotes are microscopic, single-celled organisms. Despite this superficial similarity, organisms in Domains Archaea and Bacteria have differences in the way DNA is stored and proteins are </a:t>
            </a:r>
            <a:r>
              <a:rPr lang="en-US" sz="1200" kern="1200" baseline="0" dirty="0" err="1" smtClean="0">
                <a:solidFill>
                  <a:schemeClr val="tx1"/>
                </a:solidFill>
                <a:latin typeface="+mn-lt"/>
                <a:ea typeface="+mn-ea"/>
                <a:cs typeface="+mn-cs"/>
              </a:rPr>
              <a:t>synthesised</a:t>
            </a:r>
            <a:r>
              <a:rPr lang="en-US" sz="1200" kern="1200" baseline="0" dirty="0" smtClean="0">
                <a:solidFill>
                  <a:schemeClr val="tx1"/>
                </a:solidFill>
                <a:latin typeface="+mn-lt"/>
                <a:ea typeface="+mn-ea"/>
                <a:cs typeface="+mn-cs"/>
              </a:rPr>
              <a:t> which means that they are classified in separate domains. Many of the members of Domain Archaea live in extreme environments (such as areas of high salt or temperature).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are four kingdoms in domain </a:t>
            </a:r>
            <a:r>
              <a:rPr lang="en-US" sz="1200" kern="1200" baseline="0" dirty="0" err="1" smtClean="0">
                <a:solidFill>
                  <a:schemeClr val="tx1"/>
                </a:solidFill>
                <a:latin typeface="+mn-lt"/>
                <a:ea typeface="+mn-ea"/>
                <a:cs typeface="+mn-cs"/>
              </a:rPr>
              <a:t>Eukarya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Animalia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Plantae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Protista</a:t>
            </a:r>
            <a:r>
              <a:rPr lang="en-US" sz="1200" kern="1200" baseline="0" dirty="0" smtClean="0">
                <a:solidFill>
                  <a:schemeClr val="tx1"/>
                </a:solidFill>
                <a:latin typeface="+mn-lt"/>
                <a:ea typeface="+mn-ea"/>
                <a:cs typeface="+mn-cs"/>
              </a:rPr>
              <a:t> and Fungi. Kingdom </a:t>
            </a:r>
            <a:r>
              <a:rPr lang="en-US" sz="1200" kern="1200" baseline="0" dirty="0" err="1" smtClean="0">
                <a:solidFill>
                  <a:schemeClr val="tx1"/>
                </a:solidFill>
                <a:latin typeface="+mn-lt"/>
                <a:ea typeface="+mn-ea"/>
                <a:cs typeface="+mn-cs"/>
              </a:rPr>
              <a:t>Animalia</a:t>
            </a:r>
            <a:r>
              <a:rPr lang="en-US" sz="1200" kern="1200" baseline="0" dirty="0" smtClean="0">
                <a:solidFill>
                  <a:schemeClr val="tx1"/>
                </a:solidFill>
                <a:latin typeface="+mn-lt"/>
                <a:ea typeface="+mn-ea"/>
                <a:cs typeface="+mn-cs"/>
              </a:rPr>
              <a:t> contains all of the animals, including some which are single celled. Plants (Kingdom Plantae) have cell walls that contain cellulose and obtain energy from the sun using organelles called chloroplasts. Yeast, mushrooms and moulds all belong to Kingdom Fungi and are characterized by having cell walls made of a specific polysaccharide (chitin). The </a:t>
            </a:r>
            <a:r>
              <a:rPr lang="en-US" sz="1200" kern="1200" baseline="0" dirty="0" err="1" smtClean="0">
                <a:solidFill>
                  <a:schemeClr val="tx1"/>
                </a:solidFill>
                <a:latin typeface="+mn-lt"/>
                <a:ea typeface="+mn-ea"/>
                <a:cs typeface="+mn-cs"/>
              </a:rPr>
              <a:t>protists</a:t>
            </a:r>
            <a:r>
              <a:rPr lang="en-US" sz="1200" kern="1200" baseline="0" dirty="0" smtClean="0">
                <a:solidFill>
                  <a:schemeClr val="tx1"/>
                </a:solidFill>
                <a:latin typeface="+mn-lt"/>
                <a:ea typeface="+mn-ea"/>
                <a:cs typeface="+mn-cs"/>
              </a:rPr>
              <a:t> (Kingdom Protista) are a diverse group of organisms, which are mostly single-celled and live in aqueous environments.</a:t>
            </a:r>
            <a:endParaRPr lang="en-US" sz="1200" dirty="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4</a:t>
            </a:fld>
            <a:endParaRPr lang="en-US"/>
          </a:p>
        </p:txBody>
      </p:sp>
    </p:spTree>
    <p:extLst>
      <p:ext uri="{BB962C8B-B14F-4D97-AF65-F5344CB8AC3E}">
        <p14:creationId xmlns:p14="http://schemas.microsoft.com/office/powerpoint/2010/main" val="1213950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normAutofit/>
          </a:bodyPr>
          <a:lstStyle/>
          <a:p>
            <a:r>
              <a:rPr lang="en-AU" sz="1200" b="0" i="0" u="none" strike="noStrike" kern="1200" baseline="0" dirty="0" smtClean="0">
                <a:solidFill>
                  <a:schemeClr val="tx1"/>
                </a:solidFill>
                <a:latin typeface="+mn-lt"/>
                <a:ea typeface="+mn-ea"/>
                <a:cs typeface="+mn-cs"/>
              </a:rPr>
              <a:t>A binomial name consists of two parts, a generic name and a specific name. The first part (generic name) denotes the genus and is common to all organisms within that genus whereas the second part is unique to a single species. For example, Australia’s floral emblem Golden Wattle has the name </a:t>
            </a:r>
            <a:r>
              <a:rPr lang="en-AU" sz="1200" b="0" i="1" u="none" strike="noStrike" kern="1200" baseline="0" dirty="0" smtClean="0">
                <a:solidFill>
                  <a:schemeClr val="tx1"/>
                </a:solidFill>
                <a:latin typeface="+mn-lt"/>
                <a:ea typeface="+mn-ea"/>
                <a:cs typeface="+mn-cs"/>
              </a:rPr>
              <a:t>Acacia </a:t>
            </a:r>
            <a:r>
              <a:rPr lang="en-AU" sz="1200" b="0" i="1" u="none" strike="noStrike" kern="1200" baseline="0" dirty="0" err="1" smtClean="0">
                <a:solidFill>
                  <a:schemeClr val="tx1"/>
                </a:solidFill>
                <a:latin typeface="+mn-lt"/>
                <a:ea typeface="+mn-ea"/>
                <a:cs typeface="+mn-cs"/>
              </a:rPr>
              <a:t>pycnantha</a:t>
            </a:r>
            <a:r>
              <a:rPr lang="en-AU" sz="1200" b="0" i="0" u="none" strike="noStrike" kern="1200" baseline="0" dirty="0" smtClean="0">
                <a:solidFill>
                  <a:schemeClr val="tx1"/>
                </a:solidFill>
                <a:latin typeface="+mn-lt"/>
                <a:ea typeface="+mn-ea"/>
                <a:cs typeface="+mn-cs"/>
              </a:rPr>
              <a:t>. Related species of wattle such as black wattle (</a:t>
            </a:r>
            <a:r>
              <a:rPr lang="en-AU" sz="1200" b="0" i="1" u="none" strike="noStrike" kern="1200" baseline="0" dirty="0" smtClean="0">
                <a:solidFill>
                  <a:schemeClr val="tx1"/>
                </a:solidFill>
                <a:latin typeface="+mn-lt"/>
                <a:ea typeface="+mn-ea"/>
                <a:cs typeface="+mn-cs"/>
              </a:rPr>
              <a:t>Acacia </a:t>
            </a:r>
            <a:r>
              <a:rPr lang="en-AU" sz="1200" b="0" i="1" u="none" strike="noStrike" kern="1200" baseline="0" dirty="0" err="1" smtClean="0">
                <a:solidFill>
                  <a:schemeClr val="tx1"/>
                </a:solidFill>
                <a:latin typeface="+mn-lt"/>
                <a:ea typeface="+mn-ea"/>
                <a:cs typeface="+mn-cs"/>
              </a:rPr>
              <a:t>mearnsii</a:t>
            </a:r>
            <a:r>
              <a:rPr lang="en-AU" sz="1200" b="0" i="0" u="none" strike="noStrike" kern="1200" baseline="0" dirty="0" smtClean="0">
                <a:solidFill>
                  <a:schemeClr val="tx1"/>
                </a:solidFill>
                <a:latin typeface="+mn-lt"/>
                <a:ea typeface="+mn-ea"/>
                <a:cs typeface="+mn-cs"/>
              </a:rPr>
              <a:t>) and tan wattle (</a:t>
            </a:r>
            <a:r>
              <a:rPr lang="en-AU" sz="1200" b="0" i="1" u="none" strike="noStrike" kern="1200" baseline="0" dirty="0" smtClean="0">
                <a:solidFill>
                  <a:schemeClr val="tx1"/>
                </a:solidFill>
                <a:latin typeface="+mn-lt"/>
                <a:ea typeface="+mn-ea"/>
                <a:cs typeface="+mn-cs"/>
              </a:rPr>
              <a:t>Acacia </a:t>
            </a:r>
            <a:r>
              <a:rPr lang="en-AU" sz="1200" b="0" i="1" u="none" strike="noStrike" kern="1200" baseline="0" dirty="0" err="1" smtClean="0">
                <a:solidFill>
                  <a:schemeClr val="tx1"/>
                </a:solidFill>
                <a:latin typeface="+mn-lt"/>
                <a:ea typeface="+mn-ea"/>
                <a:cs typeface="+mn-cs"/>
              </a:rPr>
              <a:t>decurrens</a:t>
            </a:r>
            <a:r>
              <a:rPr lang="en-AU" sz="1200" b="0" i="0" u="none" strike="noStrike" kern="1200" baseline="0" dirty="0" smtClean="0">
                <a:solidFill>
                  <a:schemeClr val="tx1"/>
                </a:solidFill>
                <a:latin typeface="+mn-lt"/>
                <a:ea typeface="+mn-ea"/>
                <a:cs typeface="+mn-cs"/>
              </a:rPr>
              <a:t>) share the same first part of their name: </a:t>
            </a:r>
            <a:r>
              <a:rPr lang="en-AU" sz="1200" b="0" i="1" u="none" strike="noStrike" kern="1200" baseline="0" dirty="0" smtClean="0">
                <a:solidFill>
                  <a:schemeClr val="tx1"/>
                </a:solidFill>
                <a:latin typeface="+mn-lt"/>
                <a:ea typeface="+mn-ea"/>
                <a:cs typeface="+mn-cs"/>
              </a:rPr>
              <a:t>Acacia</a:t>
            </a:r>
            <a:r>
              <a:rPr lang="en-AU" sz="1200" b="0" i="0" u="none" strike="noStrike" kern="1200" baseline="0" dirty="0" smtClean="0">
                <a:solidFill>
                  <a:schemeClr val="tx1"/>
                </a:solidFill>
                <a:latin typeface="+mn-lt"/>
                <a:ea typeface="+mn-ea"/>
                <a:cs typeface="+mn-cs"/>
              </a:rPr>
              <a:t>. However, the different second part of the name (specific name) indicates that these are different species.</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Binomial names are written using Latin grammar, but can come from various sources. Sometimes they describe features of the organism. For example, the binomial name for the short-beaked echidna (</a:t>
            </a:r>
            <a:r>
              <a:rPr lang="en-AU" sz="1200" b="0" i="1" u="none" strike="noStrike" kern="1200" baseline="0" dirty="0" err="1" smtClean="0">
                <a:solidFill>
                  <a:schemeClr val="tx1"/>
                </a:solidFill>
                <a:latin typeface="+mn-lt"/>
                <a:ea typeface="+mn-ea"/>
                <a:cs typeface="+mn-cs"/>
              </a:rPr>
              <a:t>Tachyglossus</a:t>
            </a:r>
            <a:r>
              <a:rPr lang="en-AU" sz="1200" b="0" i="1" u="none" strike="noStrike" kern="1200" baseline="0" dirty="0" smtClean="0">
                <a:solidFill>
                  <a:schemeClr val="tx1"/>
                </a:solidFill>
                <a:latin typeface="+mn-lt"/>
                <a:ea typeface="+mn-ea"/>
                <a:cs typeface="+mn-cs"/>
              </a:rPr>
              <a:t> </a:t>
            </a:r>
            <a:r>
              <a:rPr lang="en-AU" sz="1200" b="0" i="1" u="none" strike="noStrike" kern="1200" baseline="0" dirty="0" err="1" smtClean="0">
                <a:solidFill>
                  <a:schemeClr val="tx1"/>
                </a:solidFill>
                <a:latin typeface="+mn-lt"/>
                <a:ea typeface="+mn-ea"/>
                <a:cs typeface="+mn-cs"/>
              </a:rPr>
              <a:t>aculeatus</a:t>
            </a:r>
            <a:r>
              <a:rPr lang="en-AU" sz="1200" b="0" i="0" u="none" strike="noStrike" kern="1200" baseline="0" dirty="0" smtClean="0">
                <a:solidFill>
                  <a:schemeClr val="tx1"/>
                </a:solidFill>
                <a:latin typeface="+mn-lt"/>
                <a:ea typeface="+mn-ea"/>
                <a:cs typeface="+mn-cs"/>
              </a:rPr>
              <a:t>) means ‘fast tongued and covered with spines’. In other cases species may be named after a distinguished person, a location or a mythological character. The binomial name for humans, </a:t>
            </a:r>
            <a:r>
              <a:rPr lang="en-AU" sz="1200" b="0" i="1" u="none" strike="noStrike" kern="1200" baseline="0" dirty="0" smtClean="0">
                <a:solidFill>
                  <a:schemeClr val="tx1"/>
                </a:solidFill>
                <a:latin typeface="+mn-lt"/>
                <a:ea typeface="+mn-ea"/>
                <a:cs typeface="+mn-cs"/>
              </a:rPr>
              <a:t>Homo sapiens</a:t>
            </a:r>
            <a:r>
              <a:rPr lang="en-AU" sz="1200" b="0" i="0" u="none" strike="noStrike" kern="1200" baseline="0" dirty="0" smtClean="0">
                <a:solidFill>
                  <a:schemeClr val="tx1"/>
                </a:solidFill>
                <a:latin typeface="+mn-lt"/>
                <a:ea typeface="+mn-ea"/>
                <a:cs typeface="+mn-cs"/>
              </a:rPr>
              <a:t>, comes from the Latin word for ‘wise man’.</a:t>
            </a:r>
            <a:endParaRPr lang="en-US" b="1"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5</a:t>
            </a:fld>
            <a:endParaRPr lang="en-US"/>
          </a:p>
        </p:txBody>
      </p:sp>
    </p:spTree>
    <p:extLst>
      <p:ext uri="{BB962C8B-B14F-4D97-AF65-F5344CB8AC3E}">
        <p14:creationId xmlns:p14="http://schemas.microsoft.com/office/powerpoint/2010/main" val="106627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6</a:t>
            </a:fld>
            <a:endParaRPr lang="en-US"/>
          </a:p>
        </p:txBody>
      </p:sp>
    </p:spTree>
    <p:extLst>
      <p:ext uri="{BB962C8B-B14F-4D97-AF65-F5344CB8AC3E}">
        <p14:creationId xmlns:p14="http://schemas.microsoft.com/office/powerpoint/2010/main" val="155505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1. </a:t>
            </a:r>
            <a:r>
              <a:rPr lang="en-AU" sz="1200" b="0" i="0" u="none" strike="noStrike" kern="1200" baseline="0" dirty="0" smtClean="0">
                <a:solidFill>
                  <a:schemeClr val="tx1"/>
                </a:solidFill>
                <a:latin typeface="+mn-lt"/>
                <a:ea typeface="+mn-ea"/>
                <a:cs typeface="+mn-cs"/>
              </a:rPr>
              <a:t>When creating the classification system presented in </a:t>
            </a:r>
            <a:r>
              <a:rPr lang="en-AU" sz="1200" b="0" i="1" u="none" strike="noStrike" kern="1200" baseline="0" dirty="0" err="1" smtClean="0">
                <a:solidFill>
                  <a:schemeClr val="tx1"/>
                </a:solidFill>
                <a:latin typeface="+mn-lt"/>
                <a:ea typeface="+mn-ea"/>
                <a:cs typeface="+mn-cs"/>
              </a:rPr>
              <a:t>Systema</a:t>
            </a:r>
            <a:r>
              <a:rPr lang="en-AU" sz="1200" b="0" i="1" u="none" strike="noStrike" kern="1200" baseline="0" dirty="0" smtClean="0">
                <a:solidFill>
                  <a:schemeClr val="tx1"/>
                </a:solidFill>
                <a:latin typeface="+mn-lt"/>
                <a:ea typeface="+mn-ea"/>
                <a:cs typeface="+mn-cs"/>
              </a:rPr>
              <a:t> </a:t>
            </a:r>
            <a:r>
              <a:rPr lang="en-AU" sz="1200" b="0" i="1" u="none" strike="noStrike" kern="1200" baseline="0" dirty="0" err="1" smtClean="0">
                <a:solidFill>
                  <a:schemeClr val="tx1"/>
                </a:solidFill>
                <a:latin typeface="+mn-lt"/>
                <a:ea typeface="+mn-ea"/>
                <a:cs typeface="+mn-cs"/>
              </a:rPr>
              <a:t>Naturae</a:t>
            </a:r>
            <a:r>
              <a:rPr lang="en-AU" sz="1200" b="0" i="0" u="none" strike="noStrike" kern="1200" baseline="0" dirty="0" smtClean="0">
                <a:solidFill>
                  <a:schemeClr val="tx1"/>
                </a:solidFill>
                <a:latin typeface="+mn-lt"/>
                <a:ea typeface="+mn-ea"/>
                <a:cs typeface="+mn-cs"/>
              </a:rPr>
              <a:t>, Linnaeus used the physical characteristics of organisms as the basis for his groups. Taxonomists today still use physical characteristics to classify organisms. Almost any aspects of an organism that you can describe could be used in this way.</a:t>
            </a:r>
          </a:p>
          <a:p>
            <a:endParaRPr lang="en-US" sz="1200" dirty="0" smtClean="0"/>
          </a:p>
          <a:p>
            <a:pPr marL="0" indent="0">
              <a:buFont typeface="+mj-lt"/>
              <a:buNone/>
            </a:pPr>
            <a:r>
              <a:rPr lang="en-US" sz="1200" dirty="0" smtClean="0"/>
              <a:t>2. Reproductive methods:</a:t>
            </a:r>
          </a:p>
          <a:p>
            <a:pPr marL="466725" indent="-466725">
              <a:buFont typeface="Arial" pitchFamily="34" charset="0"/>
              <a:buChar char="•"/>
            </a:pPr>
            <a:r>
              <a:rPr lang="en-US" sz="1200" dirty="0" smtClean="0"/>
              <a:t>sexual reproduction (with mixing of gametes from two individuals)</a:t>
            </a:r>
          </a:p>
          <a:p>
            <a:pPr marL="466725" indent="-466725">
              <a:buFont typeface="Arial" pitchFamily="34" charset="0"/>
              <a:buChar char="•"/>
            </a:pPr>
            <a:r>
              <a:rPr lang="en-US" sz="1200" dirty="0" smtClean="0"/>
              <a:t>asexual reproduction</a:t>
            </a:r>
          </a:p>
          <a:p>
            <a:pPr marL="0" indent="0">
              <a:buFont typeface="Arial" panose="020B0604020202020204" pitchFamily="34" charset="0"/>
              <a:buNone/>
            </a:pPr>
            <a:endParaRPr lang="en-US" sz="1200" dirty="0" smtClean="0"/>
          </a:p>
          <a:p>
            <a:pPr marL="0" indent="0">
              <a:buFont typeface="+mj-lt"/>
              <a:buNone/>
            </a:pPr>
            <a:r>
              <a:rPr lang="en-US" sz="1200" dirty="0" smtClean="0"/>
              <a:t>3.</a:t>
            </a:r>
            <a:r>
              <a:rPr lang="en-US" sz="1200" baseline="0" dirty="0" smtClean="0"/>
              <a:t> Molecular </a:t>
            </a:r>
            <a:r>
              <a:rPr lang="en-US" sz="1200" dirty="0" smtClean="0"/>
              <a:t>sequences:</a:t>
            </a:r>
          </a:p>
          <a:p>
            <a:pPr marL="514350" indent="-514350">
              <a:buFont typeface="Arial" pitchFamily="34" charset="0"/>
              <a:buChar char="•"/>
            </a:pPr>
            <a:r>
              <a:rPr lang="en-US" sz="1200" dirty="0" smtClean="0"/>
              <a:t>sequences of </a:t>
            </a:r>
            <a:r>
              <a:rPr lang="en-US" sz="1200" dirty="0" err="1" smtClean="0"/>
              <a:t>Deoxyribosenucleic</a:t>
            </a:r>
            <a:r>
              <a:rPr lang="en-US" sz="1200" dirty="0" smtClean="0"/>
              <a:t> acid (DNA) and proteins</a:t>
            </a:r>
          </a:p>
          <a:p>
            <a:pPr marL="514350" indent="-514350">
              <a:buFont typeface="Arial" pitchFamily="34" charset="0"/>
              <a:buChar char="•"/>
            </a:pPr>
            <a:r>
              <a:rPr lang="en-US" sz="1200" dirty="0" smtClean="0"/>
              <a:t>DNA has a sequence of base pairs, whilst protein is a sequence of amino acids</a:t>
            </a:r>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7</a:t>
            </a:fld>
            <a:endParaRPr lang="en-US"/>
          </a:p>
        </p:txBody>
      </p:sp>
    </p:spTree>
    <p:extLst>
      <p:ext uri="{BB962C8B-B14F-4D97-AF65-F5344CB8AC3E}">
        <p14:creationId xmlns:p14="http://schemas.microsoft.com/office/powerpoint/2010/main" val="195719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Similar to DNA, information about protein structure can also be used in classification. Proteins are made up of sequences of </a:t>
            </a:r>
            <a:r>
              <a:rPr lang="en-AU" sz="1200" b="1" i="0" u="none" strike="noStrike" kern="1200" baseline="0" dirty="0" smtClean="0">
                <a:solidFill>
                  <a:schemeClr val="tx1"/>
                </a:solidFill>
                <a:latin typeface="+mn-lt"/>
                <a:ea typeface="+mn-ea"/>
                <a:cs typeface="+mn-cs"/>
              </a:rPr>
              <a:t>amino acids </a:t>
            </a:r>
            <a:r>
              <a:rPr lang="en-AU" sz="1200" b="0" i="0" u="none" strike="noStrike" kern="1200" baseline="0" dirty="0" smtClean="0">
                <a:solidFill>
                  <a:schemeClr val="tx1"/>
                </a:solidFill>
                <a:latin typeface="+mn-lt"/>
                <a:ea typeface="+mn-ea"/>
                <a:cs typeface="+mn-cs"/>
              </a:rPr>
              <a:t>and the order of these amino acids can be used to help classify organisms. Table 2.1 shows the sequence of the first 38–40 amino acids in the protein </a:t>
            </a:r>
            <a:r>
              <a:rPr lang="en-AU" sz="1200" b="0" i="0" u="none" strike="noStrike" kern="1200" baseline="0" dirty="0" err="1" smtClean="0">
                <a:solidFill>
                  <a:schemeClr val="tx1"/>
                </a:solidFill>
                <a:latin typeface="+mn-lt"/>
                <a:ea typeface="+mn-ea"/>
                <a:cs typeface="+mn-cs"/>
              </a:rPr>
              <a:t>cytochrome</a:t>
            </a:r>
            <a:r>
              <a:rPr lang="en-AU" sz="1200" b="0" i="0" u="none" strike="noStrike" kern="1200" baseline="0" dirty="0" smtClean="0">
                <a:solidFill>
                  <a:schemeClr val="tx1"/>
                </a:solidFill>
                <a:latin typeface="+mn-lt"/>
                <a:ea typeface="+mn-ea"/>
                <a:cs typeface="+mn-cs"/>
              </a:rPr>
              <a:t> c for five different animals. These sequences have been aligned so you can compare them. Each letter stands for a different amino acid. You can see that when an animal has a different amino acid to that in the human sequence, it has been coloured red.</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You can see that the amino acid sequences for humans and chimpanzees are identical. This supports the classification of humans and chimpanzees into the same order (Primates). Humans are less similar to emus than they are to chimpanzees. As such, although they are in the same phylum (</a:t>
            </a:r>
            <a:r>
              <a:rPr lang="en-AU" sz="1200" b="0" i="0" u="none" strike="noStrike" kern="1200" baseline="0" dirty="0" err="1" smtClean="0">
                <a:solidFill>
                  <a:schemeClr val="tx1"/>
                </a:solidFill>
                <a:latin typeface="+mn-lt"/>
                <a:ea typeface="+mn-ea"/>
                <a:cs typeface="+mn-cs"/>
              </a:rPr>
              <a:t>Chordata</a:t>
            </a:r>
            <a:r>
              <a:rPr lang="en-AU" sz="1200" b="0" i="0" u="none" strike="noStrike" kern="1200" baseline="0" dirty="0" smtClean="0">
                <a:solidFill>
                  <a:schemeClr val="tx1"/>
                </a:solidFill>
                <a:latin typeface="+mn-lt"/>
                <a:ea typeface="+mn-ea"/>
                <a:cs typeface="+mn-cs"/>
              </a:rPr>
              <a:t>), they are in different classes. Emus have four amino acids that differ from humans in this sequence supporting their difference in classification. Fruit flies have 13 amino acids that differ from humans. This supports the fact that unlike all the other animals listed, fruit flies are in Phylum </a:t>
            </a:r>
            <a:r>
              <a:rPr lang="en-AU" sz="1200" b="0" i="0" u="none" strike="noStrike" kern="1200" baseline="0" dirty="0" err="1" smtClean="0">
                <a:solidFill>
                  <a:schemeClr val="tx1"/>
                </a:solidFill>
                <a:latin typeface="+mn-lt"/>
                <a:ea typeface="+mn-ea"/>
                <a:cs typeface="+mn-cs"/>
              </a:rPr>
              <a:t>Arthropoda</a:t>
            </a:r>
            <a:r>
              <a:rPr lang="en-AU" sz="1200" b="0" i="0" u="none" strike="noStrike" kern="1200" baseline="0" dirty="0" smtClean="0">
                <a:solidFill>
                  <a:schemeClr val="tx1"/>
                </a:solidFill>
                <a:latin typeface="+mn-lt"/>
                <a:ea typeface="+mn-ea"/>
                <a:cs typeface="+mn-cs"/>
              </a:rPr>
              <a:t>.</a:t>
            </a:r>
          </a:p>
          <a:p>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8</a:t>
            </a:fld>
            <a:endParaRPr lang="en-US"/>
          </a:p>
        </p:txBody>
      </p:sp>
    </p:spTree>
    <p:extLst>
      <p:ext uri="{BB962C8B-B14F-4D97-AF65-F5344CB8AC3E}">
        <p14:creationId xmlns:p14="http://schemas.microsoft.com/office/powerpoint/2010/main" val="3831472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9</a:t>
            </a:fld>
            <a:endParaRPr lang="en-US"/>
          </a:p>
        </p:txBody>
      </p:sp>
    </p:spTree>
    <p:extLst>
      <p:ext uri="{BB962C8B-B14F-4D97-AF65-F5344CB8AC3E}">
        <p14:creationId xmlns:p14="http://schemas.microsoft.com/office/powerpoint/2010/main" val="1272633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folHlink"/>
        </a:solidFill>
        <a:effectLst/>
      </p:bgPr>
    </p:bg>
    <p:spTree>
      <p:nvGrpSpPr>
        <p:cNvPr id="1" name=""/>
        <p:cNvGrpSpPr/>
        <p:nvPr/>
      </p:nvGrpSpPr>
      <p:grpSpPr>
        <a:xfrm>
          <a:off x="0" y="0"/>
          <a:ext cx="0" cy="0"/>
          <a:chOff x="0" y="0"/>
          <a:chExt cx="0" cy="0"/>
        </a:xfrm>
      </p:grpSpPr>
      <p:sp>
        <p:nvSpPr>
          <p:cNvPr id="4" name="Rectangle 28"/>
          <p:cNvSpPr>
            <a:spLocks noChangeArrowheads="1"/>
          </p:cNvSpPr>
          <p:nvPr/>
        </p:nvSpPr>
        <p:spPr bwMode="gray">
          <a:xfrm>
            <a:off x="0" y="0"/>
            <a:ext cx="9140825" cy="6856413"/>
          </a:xfrm>
          <a:prstGeom prst="rect">
            <a:avLst/>
          </a:prstGeom>
          <a:solidFill>
            <a:schemeClr val="bg1"/>
          </a:solidFill>
          <a:ln w="9525">
            <a:noFill/>
            <a:miter lim="800000"/>
            <a:headEnd/>
            <a:tailEnd/>
          </a:ln>
        </p:spPr>
        <p:txBody>
          <a:bodyPr wrap="none" anchor="ctr"/>
          <a:lstStyle/>
          <a:p>
            <a:pPr>
              <a:defRPr/>
            </a:pPr>
            <a:endParaRPr lang="en-US"/>
          </a:p>
        </p:txBody>
      </p:sp>
      <p:pic>
        <p:nvPicPr>
          <p:cNvPr id="5" name="Picture 27"/>
          <p:cNvPicPr>
            <a:picLocks noChangeAspect="1" noChangeArrowheads="1"/>
          </p:cNvPicPr>
          <p:nvPr/>
        </p:nvPicPr>
        <p:blipFill>
          <a:blip r:embed="rId2" cstate="print"/>
          <a:srcRect/>
          <a:stretch>
            <a:fillRect/>
          </a:stretch>
        </p:blipFill>
        <p:spPr bwMode="auto">
          <a:xfrm>
            <a:off x="0" y="0"/>
            <a:ext cx="9145588" cy="3200400"/>
          </a:xfrm>
          <a:prstGeom prst="rect">
            <a:avLst/>
          </a:prstGeom>
          <a:noFill/>
          <a:ln w="9525">
            <a:noFill/>
            <a:miter lim="800000"/>
            <a:headEnd/>
            <a:tailEnd/>
          </a:ln>
        </p:spPr>
      </p:pic>
      <p:sp>
        <p:nvSpPr>
          <p:cNvPr id="6" name="Rectangle 13"/>
          <p:cNvSpPr>
            <a:spLocks noChangeArrowheads="1"/>
          </p:cNvSpPr>
          <p:nvPr/>
        </p:nvSpPr>
        <p:spPr bwMode="gray">
          <a:xfrm>
            <a:off x="0" y="3200400"/>
            <a:ext cx="9144000" cy="914400"/>
          </a:xfrm>
          <a:prstGeom prst="rect">
            <a:avLst/>
          </a:prstGeom>
          <a:solidFill>
            <a:schemeClr val="accent1"/>
          </a:solidFill>
          <a:ln w="9525">
            <a:noFill/>
            <a:miter lim="800000"/>
            <a:headEnd/>
            <a:tailEnd/>
          </a:ln>
        </p:spPr>
        <p:txBody>
          <a:bodyPr wrap="none" anchor="ctr"/>
          <a:lstStyle/>
          <a:p>
            <a:pPr>
              <a:defRPr/>
            </a:pPr>
            <a:endParaRPr lang="en-US"/>
          </a:p>
        </p:txBody>
      </p:sp>
      <p:sp>
        <p:nvSpPr>
          <p:cNvPr id="7" name="Line 15"/>
          <p:cNvSpPr>
            <a:spLocks noChangeShapeType="1"/>
          </p:cNvSpPr>
          <p:nvPr/>
        </p:nvSpPr>
        <p:spPr bwMode="gray">
          <a:xfrm>
            <a:off x="0" y="3200400"/>
            <a:ext cx="9144000" cy="0"/>
          </a:xfrm>
          <a:prstGeom prst="line">
            <a:avLst/>
          </a:prstGeom>
          <a:noFill/>
          <a:ln w="63500">
            <a:solidFill>
              <a:schemeClr val="bg1"/>
            </a:solidFill>
            <a:round/>
            <a:headEnd/>
            <a:tailEnd/>
          </a:ln>
        </p:spPr>
        <p:txBody>
          <a:bodyPr wrap="none" anchor="ctr"/>
          <a:lstStyle/>
          <a:p>
            <a:pPr>
              <a:defRPr/>
            </a:pPr>
            <a:endParaRPr lang="en-AU"/>
          </a:p>
        </p:txBody>
      </p:sp>
      <p:sp>
        <p:nvSpPr>
          <p:cNvPr id="8" name="Rectangle 30"/>
          <p:cNvSpPr>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wrap="none" anchor="ctr"/>
          <a:lstStyle/>
          <a:p>
            <a:pPr>
              <a:defRPr/>
            </a:pPr>
            <a:endParaRPr lang="en-US"/>
          </a:p>
        </p:txBody>
      </p:sp>
      <p:pic>
        <p:nvPicPr>
          <p:cNvPr id="9" name="Picture 31" descr="CL_Logo_RGB_PNG"/>
          <p:cNvPicPr>
            <a:picLocks noChangeAspect="1" noChangeArrowheads="1"/>
          </p:cNvPicPr>
          <p:nvPr/>
        </p:nvPicPr>
        <p:blipFill>
          <a:blip r:embed="rId3" cstate="print"/>
          <a:srcRect/>
          <a:stretch>
            <a:fillRect/>
          </a:stretch>
        </p:blipFill>
        <p:spPr bwMode="gray">
          <a:xfrm>
            <a:off x="6013450" y="5002213"/>
            <a:ext cx="2697163" cy="1179512"/>
          </a:xfrm>
          <a:prstGeom prst="rect">
            <a:avLst/>
          </a:prstGeom>
          <a:noFill/>
          <a:ln w="9525">
            <a:noFill/>
            <a:miter lim="800000"/>
            <a:headEnd/>
            <a:tailEnd/>
          </a:ln>
        </p:spPr>
      </p:pic>
      <p:sp>
        <p:nvSpPr>
          <p:cNvPr id="4100" name="Rectangle 4"/>
          <p:cNvSpPr>
            <a:spLocks noGrp="1" noChangeArrowheads="1"/>
          </p:cNvSpPr>
          <p:nvPr>
            <p:ph type="subTitle" idx="1"/>
          </p:nvPr>
        </p:nvSpPr>
        <p:spPr bwMode="gray">
          <a:xfrm>
            <a:off x="457200" y="3365500"/>
            <a:ext cx="8229600" cy="304800"/>
          </a:xfrm>
          <a:solidFill>
            <a:schemeClr val="accent1"/>
          </a:solidFill>
        </p:spPr>
        <p:txBody>
          <a:bodyPr/>
          <a:lstStyle>
            <a:lvl1pPr>
              <a:spcBef>
                <a:spcPct val="0"/>
              </a:spcBef>
              <a:defRPr>
                <a:solidFill>
                  <a:schemeClr val="bg1"/>
                </a:solidFill>
              </a:defRPr>
            </a:lvl1pPr>
          </a:lstStyle>
          <a:p>
            <a:r>
              <a:rPr lang="en-US" smtClean="0"/>
              <a:t>Click to edit Master subtitle style</a:t>
            </a:r>
            <a:endParaRPr lang="en-US"/>
          </a:p>
        </p:txBody>
      </p:sp>
      <p:sp>
        <p:nvSpPr>
          <p:cNvPr id="4106" name="Rectangle 10"/>
          <p:cNvSpPr>
            <a:spLocks noGrp="1" noChangeArrowheads="1"/>
          </p:cNvSpPr>
          <p:nvPr>
            <p:ph type="ctrTitle"/>
          </p:nvPr>
        </p:nvSpPr>
        <p:spPr>
          <a:xfrm>
            <a:off x="457200" y="1143000"/>
            <a:ext cx="8229600" cy="1828800"/>
          </a:xfrm>
        </p:spPr>
        <p:txBody>
          <a:bodyPr anchor="b"/>
          <a:lstStyle>
            <a:lvl1pPr>
              <a:lnSpc>
                <a:spcPts val="4200"/>
              </a:lnSpc>
              <a:defRPr sz="3600">
                <a:solidFill>
                  <a:schemeClr val="bg1"/>
                </a:solidFill>
              </a:defRPr>
            </a:lvl1pPr>
          </a:lstStyle>
          <a:p>
            <a:r>
              <a:rPr lang="en-US" smtClean="0"/>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B32EC8F-4D9B-4C30-9D91-C07832E6F42D}" type="datetimeFigureOut">
              <a:rPr lang="en-US"/>
              <a:pPr>
                <a:defRPr/>
              </a:pPr>
              <a:t>2/1/2016</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2782757-4412-41C7-874F-E821237B1B6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2813"/>
            <a:ext cx="2057400" cy="487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2813"/>
            <a:ext cx="6019800" cy="487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2E78489-8FA8-495D-816C-1992AD170F36}" type="datetimeFigureOut">
              <a:rPr lang="en-US"/>
              <a:pPr>
                <a:defRPr/>
              </a:pPr>
              <a:t>2/1/2016</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C29ED2A-3D1A-4274-8EC8-73B9FD6357F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912813"/>
            <a:ext cx="82296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76400"/>
            <a:ext cx="8229600" cy="4114800"/>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5840B722-5AAD-4FFB-998C-5496781BF457}" type="datetimeFigureOut">
              <a:rPr lang="en-US"/>
              <a:pPr>
                <a:defRPr/>
              </a:pPr>
              <a:t>2/1/2016</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B8F97B4-1180-41FF-8B25-0DD5A492FAD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8E73BBC-10F3-48AA-81AD-EE6C21D5C948}" type="datetimeFigureOut">
              <a:rPr lang="en-US"/>
              <a:pPr>
                <a:defRPr/>
              </a:pPr>
              <a:t>2/1/2016</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F077681D-8944-488B-8E66-602A91AEBEF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A5AA8DE-A7B5-466D-BEEF-440EF7898A87}" type="datetimeFigureOut">
              <a:rPr lang="en-US"/>
              <a:pPr>
                <a:defRPr/>
              </a:pPr>
              <a:t>2/1/2016</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DCFE7761-9E5F-48B5-9B48-F75DF1AE044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E7D09FD-C888-40AD-BCD7-191FE37A5D66}" type="datetimeFigureOut">
              <a:rPr lang="en-US"/>
              <a:pPr>
                <a:defRPr/>
              </a:pPr>
              <a:t>2/1/2016</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35022E4A-5AB7-4752-8D75-3D61AB98EDD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A53B80C-32C5-4B03-8EBC-7FF3AA834091}" type="datetimeFigureOut">
              <a:rPr lang="en-US"/>
              <a:pPr>
                <a:defRPr/>
              </a:pPr>
              <a:t>2/1/2016</a:t>
            </a:fld>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CA34927B-3ED3-433F-B9A5-1C66E0839CC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7839BE27-6F3A-4ACB-9D41-3573B417A157}" type="datetimeFigureOut">
              <a:rPr lang="en-US"/>
              <a:pPr>
                <a:defRPr/>
              </a:pPr>
              <a:t>2/1/2016</a:t>
            </a:fld>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C04D423C-C252-4FA7-8BE9-BF6B9FFF2AA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AE23C07-0716-4197-A06A-48B35CF32714}" type="datetimeFigureOut">
              <a:rPr lang="en-US"/>
              <a:pPr>
                <a:defRPr/>
              </a:pPr>
              <a:t>2/1/2016</a:t>
            </a:fld>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8C99C370-36D5-4A17-BA31-126E077122A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173592A-20C2-4495-AB5B-A1FBA261C456}" type="datetimeFigureOut">
              <a:rPr lang="en-US"/>
              <a:pPr>
                <a:defRPr/>
              </a:pPr>
              <a:t>2/1/2016</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F4C3075-83F1-42A5-B1C0-04BAD22C970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9151800-C107-4F8F-80D8-780733E4B16A}" type="datetimeFigureOut">
              <a:rPr lang="en-US"/>
              <a:pPr>
                <a:defRPr/>
              </a:pPr>
              <a:t>2/1/2016</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297408A-50CE-4ADF-A3FA-10003EDB40B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p:cNvPicPr>
            <a:picLocks noChangeAspect="1" noChangeArrowheads="1"/>
          </p:cNvPicPr>
          <p:nvPr/>
        </p:nvPicPr>
        <p:blipFill>
          <a:blip r:embed="rId14" cstate="print"/>
          <a:srcRect t="26190" b="52380"/>
          <a:stretch>
            <a:fillRect/>
          </a:stretch>
        </p:blipFill>
        <p:spPr bwMode="gray">
          <a:xfrm>
            <a:off x="0" y="0"/>
            <a:ext cx="9145588" cy="685800"/>
          </a:xfrm>
          <a:prstGeom prst="rect">
            <a:avLst/>
          </a:prstGeom>
          <a:noFill/>
          <a:ln w="9525">
            <a:noFill/>
            <a:miter lim="800000"/>
            <a:headEnd/>
            <a:tailEnd/>
          </a:ln>
        </p:spPr>
      </p:pic>
      <p:sp>
        <p:nvSpPr>
          <p:cNvPr id="1027" name="Rectangle 11"/>
          <p:cNvSpPr>
            <a:spLocks noChangeArrowheads="1"/>
          </p:cNvSpPr>
          <p:nvPr/>
        </p:nvSpPr>
        <p:spPr bwMode="gray">
          <a:xfrm>
            <a:off x="0" y="684213"/>
            <a:ext cx="9144000" cy="109537"/>
          </a:xfrm>
          <a:prstGeom prst="rect">
            <a:avLst/>
          </a:prstGeom>
          <a:solidFill>
            <a:schemeClr val="accent1"/>
          </a:solidFill>
          <a:ln w="9525">
            <a:noFill/>
            <a:miter lim="800000"/>
            <a:headEnd/>
            <a:tailEnd/>
          </a:ln>
        </p:spPr>
        <p:txBody>
          <a:bodyPr wrap="none" anchor="ctr"/>
          <a:lstStyle/>
          <a:p>
            <a:pPr>
              <a:defRPr/>
            </a:pPr>
            <a:endParaRPr lang="en-US"/>
          </a:p>
        </p:txBody>
      </p:sp>
      <p:sp>
        <p:nvSpPr>
          <p:cNvPr id="1028" name="Rectangle 3"/>
          <p:cNvSpPr>
            <a:spLocks noGrp="1" noChangeArrowheads="1"/>
          </p:cNvSpPr>
          <p:nvPr>
            <p:ph type="body" idx="1"/>
          </p:nvPr>
        </p:nvSpPr>
        <p:spPr bwMode="auto">
          <a:xfrm>
            <a:off x="457200" y="1676400"/>
            <a:ext cx="8229600" cy="4114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5257800" y="6426200"/>
            <a:ext cx="1371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fontAlgn="auto">
              <a:spcBef>
                <a:spcPts val="0"/>
              </a:spcBef>
              <a:spcAft>
                <a:spcPts val="0"/>
              </a:spcAft>
              <a:defRPr sz="800">
                <a:latin typeface="+mn-lt"/>
                <a:cs typeface="+mn-cs"/>
              </a:defRPr>
            </a:lvl1pPr>
          </a:lstStyle>
          <a:p>
            <a:pPr>
              <a:defRPr/>
            </a:pPr>
            <a:fld id="{5AA59C3F-F860-4202-81C1-23CB423B8DEA}" type="datetimeFigureOut">
              <a:rPr lang="en-US"/>
              <a:pPr>
                <a:defRPr/>
              </a:pPr>
              <a:t>2/1/2016</a:t>
            </a:fld>
            <a:endParaRPr lang="en-US"/>
          </a:p>
        </p:txBody>
      </p:sp>
      <p:sp>
        <p:nvSpPr>
          <p:cNvPr id="1030" name="Rectangle 6"/>
          <p:cNvSpPr>
            <a:spLocks noGrp="1" noChangeArrowheads="1"/>
          </p:cNvSpPr>
          <p:nvPr>
            <p:ph type="sldNum" sz="quarter" idx="4"/>
          </p:nvPr>
        </p:nvSpPr>
        <p:spPr bwMode="auto">
          <a:xfrm>
            <a:off x="457200" y="6426200"/>
            <a:ext cx="228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fontAlgn="auto">
              <a:spcBef>
                <a:spcPts val="0"/>
              </a:spcBef>
              <a:spcAft>
                <a:spcPts val="0"/>
              </a:spcAft>
              <a:defRPr sz="800">
                <a:latin typeface="+mn-lt"/>
                <a:cs typeface="+mn-cs"/>
              </a:defRPr>
            </a:lvl1pPr>
          </a:lstStyle>
          <a:p>
            <a:pPr>
              <a:defRPr/>
            </a:pPr>
            <a:fld id="{48F652E0-6C23-4212-AE51-5D4C5D6EBD03}" type="slidenum">
              <a:rPr lang="en-US"/>
              <a:pPr>
                <a:defRPr/>
              </a:pPr>
              <a:t>‹#›</a:t>
            </a:fld>
            <a:endParaRPr lang="en-US"/>
          </a:p>
        </p:txBody>
      </p:sp>
      <p:sp>
        <p:nvSpPr>
          <p:cNvPr id="1031" name="Rectangle 2"/>
          <p:cNvSpPr>
            <a:spLocks noGrp="1" noChangeArrowheads="1"/>
          </p:cNvSpPr>
          <p:nvPr>
            <p:ph type="title"/>
          </p:nvPr>
        </p:nvSpPr>
        <p:spPr bwMode="gray">
          <a:xfrm>
            <a:off x="457200" y="912813"/>
            <a:ext cx="82296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32" name="Rectangle 18"/>
          <p:cNvSpPr>
            <a:spLocks noChangeArrowheads="1"/>
          </p:cNvSpPr>
          <p:nvPr/>
        </p:nvSpPr>
        <p:spPr bwMode="gray">
          <a:xfrm>
            <a:off x="0" y="6721475"/>
            <a:ext cx="9144000" cy="136525"/>
          </a:xfrm>
          <a:prstGeom prst="rect">
            <a:avLst/>
          </a:prstGeom>
          <a:solidFill>
            <a:schemeClr val="accent1"/>
          </a:solidFill>
          <a:ln w="9525">
            <a:noFill/>
            <a:miter lim="800000"/>
            <a:headEnd/>
            <a:tailEnd/>
          </a:ln>
        </p:spPr>
        <p:txBody>
          <a:bodyPr wrap="none" anchor="ctr"/>
          <a:lstStyle/>
          <a:p>
            <a:pPr>
              <a:defRPr/>
            </a:pPr>
            <a:endParaRPr lang="en-US"/>
          </a:p>
        </p:txBody>
      </p:sp>
      <p:pic>
        <p:nvPicPr>
          <p:cNvPr id="1033" name="Picture 29" descr="CL_Logo_RGB_PNG"/>
          <p:cNvPicPr preferRelativeResize="0">
            <a:picLocks noChangeAspect="1" noChangeArrowheads="1"/>
          </p:cNvPicPr>
          <p:nvPr/>
        </p:nvPicPr>
        <p:blipFill>
          <a:blip r:embed="rId15" cstate="print"/>
          <a:srcRect/>
          <a:stretch>
            <a:fillRect/>
          </a:stretch>
        </p:blipFill>
        <p:spPr bwMode="auto">
          <a:xfrm>
            <a:off x="7289800" y="6035675"/>
            <a:ext cx="1544638" cy="676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45"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Lst>
  <p:txStyles>
    <p:title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mn-cs"/>
        </a:defRPr>
      </a:lvl1pPr>
      <a:lvl2pPr marL="228600" indent="-227013" algn="l" rtl="0" eaLnBrk="0" fontAlgn="base" hangingPunct="0">
        <a:lnSpc>
          <a:spcPts val="2200"/>
        </a:lnSpc>
        <a:spcBef>
          <a:spcPct val="50000"/>
        </a:spcBef>
        <a:spcAft>
          <a:spcPct val="0"/>
        </a:spcAft>
        <a:buClr>
          <a:schemeClr val="hlink"/>
        </a:buClr>
        <a:buFont typeface="Wingdings" pitchFamily="2" charset="2"/>
        <a:buChar char="§"/>
        <a:defRPr>
          <a:solidFill>
            <a:schemeClr val="tx1"/>
          </a:solidFill>
          <a:latin typeface="+mn-lt"/>
        </a:defRPr>
      </a:lvl2pPr>
      <a:lvl3pPr marL="449263" indent="-219075" algn="l" rtl="0" eaLnBrk="0" fontAlgn="base" hangingPunct="0">
        <a:lnSpc>
          <a:spcPts val="1800"/>
        </a:lnSpc>
        <a:spcBef>
          <a:spcPct val="50000"/>
        </a:spcBef>
        <a:spcAft>
          <a:spcPct val="0"/>
        </a:spcAft>
        <a:buClr>
          <a:schemeClr val="hlink"/>
        </a:buClr>
        <a:buChar char="–"/>
        <a:defRPr sz="1600">
          <a:solidFill>
            <a:schemeClr val="tx1"/>
          </a:solidFill>
          <a:latin typeface="+mn-lt"/>
        </a:defRPr>
      </a:lvl3pPr>
      <a:lvl4pPr marL="682625" indent="-231775" algn="l" rtl="0" eaLnBrk="0" fontAlgn="base" hangingPunct="0">
        <a:lnSpc>
          <a:spcPts val="1800"/>
        </a:lnSpc>
        <a:spcBef>
          <a:spcPct val="50000"/>
        </a:spcBef>
        <a:spcAft>
          <a:spcPct val="0"/>
        </a:spcAft>
        <a:buClr>
          <a:schemeClr val="hlink"/>
        </a:buClr>
        <a:buChar char="–"/>
        <a:defRPr sz="1600">
          <a:solidFill>
            <a:schemeClr val="tx1"/>
          </a:solidFill>
          <a:latin typeface="+mn-lt"/>
        </a:defRPr>
      </a:lvl4pPr>
      <a:lvl5pPr marL="915988" indent="-231775" algn="l" rtl="0" eaLnBrk="0" fontAlgn="base" hangingPunct="0">
        <a:lnSpc>
          <a:spcPts val="1600"/>
        </a:lnSpc>
        <a:spcBef>
          <a:spcPct val="50000"/>
        </a:spcBef>
        <a:spcAft>
          <a:spcPct val="0"/>
        </a:spcAft>
        <a:buClr>
          <a:schemeClr val="hlink"/>
        </a:buClr>
        <a:buChar char="–"/>
        <a:defRPr sz="1400">
          <a:solidFill>
            <a:schemeClr val="tx1"/>
          </a:solidFill>
          <a:latin typeface="+mn-lt"/>
        </a:defRPr>
      </a:lvl5pPr>
      <a:lvl6pPr marL="13731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6pPr>
      <a:lvl7pPr marL="18303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7pPr>
      <a:lvl8pPr marL="22875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8pPr>
      <a:lvl9pPr marL="27447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52400" y="1981200"/>
            <a:ext cx="8991600" cy="860425"/>
          </a:xfrm>
        </p:spPr>
        <p:txBody>
          <a:bodyPr/>
          <a:lstStyle/>
          <a:p>
            <a:pPr eaLnBrk="1" hangingPunct="1"/>
            <a:r>
              <a:rPr lang="en-US" b="1" dirty="0" smtClean="0">
                <a:cs typeface="Arial" charset="0"/>
              </a:rPr>
              <a:t>Chapter 2: </a:t>
            </a:r>
            <a:r>
              <a:rPr lang="en-US" b="1" dirty="0" smtClean="0"/>
              <a:t>Classifying biodiversity</a:t>
            </a:r>
            <a:endParaRPr lang="en-US" b="1" dirty="0" smtClean="0">
              <a:cs typeface="Arial" charset="0"/>
            </a:endParaRPr>
          </a:p>
        </p:txBody>
      </p:sp>
      <p:pic>
        <p:nvPicPr>
          <p:cNvPr id="2" name="Picture 1"/>
          <p:cNvPicPr>
            <a:picLocks noChangeAspect="1"/>
          </p:cNvPicPr>
          <p:nvPr/>
        </p:nvPicPr>
        <p:blipFill rotWithShape="1">
          <a:blip r:embed="rId3"/>
          <a:srcRect t="24467" r="1225"/>
          <a:stretch/>
        </p:blipFill>
        <p:spPr>
          <a:xfrm>
            <a:off x="4864" y="4114800"/>
            <a:ext cx="5633936" cy="2554635"/>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g 2.9.jpg"/>
          <p:cNvPicPr>
            <a:picLocks noChangeAspect="1"/>
          </p:cNvPicPr>
          <p:nvPr/>
        </p:nvPicPr>
        <p:blipFill>
          <a:blip r:embed="rId3" cstate="print"/>
          <a:stretch>
            <a:fillRect/>
          </a:stretch>
        </p:blipFill>
        <p:spPr>
          <a:xfrm>
            <a:off x="457200" y="1600200"/>
            <a:ext cx="6570588" cy="4876800"/>
          </a:xfrm>
          <a:prstGeom prst="rect">
            <a:avLst/>
          </a:prstGeom>
        </p:spPr>
      </p:pic>
      <p:sp>
        <p:nvSpPr>
          <p:cNvPr id="4098" name="Title 1"/>
          <p:cNvSpPr>
            <a:spLocks noGrp="1"/>
          </p:cNvSpPr>
          <p:nvPr>
            <p:ph type="title"/>
          </p:nvPr>
        </p:nvSpPr>
        <p:spPr>
          <a:xfrm>
            <a:off x="152400" y="152400"/>
            <a:ext cx="8763000" cy="457200"/>
          </a:xfrm>
        </p:spPr>
        <p:txBody>
          <a:bodyPr/>
          <a:lstStyle/>
          <a:p>
            <a:r>
              <a:rPr lang="en-US" sz="2400" b="1" dirty="0" smtClean="0">
                <a:solidFill>
                  <a:schemeClr val="bg1"/>
                </a:solidFill>
              </a:rPr>
              <a:t>Classification is based on the characteristics of organisms</a:t>
            </a:r>
            <a:endParaRPr lang="en-US" sz="2400" b="1" dirty="0" smtClean="0">
              <a:solidFill>
                <a:schemeClr val="bg1"/>
              </a:solidFill>
              <a:cs typeface="Arial" charset="0"/>
            </a:endParaRPr>
          </a:p>
        </p:txBody>
      </p:sp>
      <p:sp>
        <p:nvSpPr>
          <p:cNvPr id="6" name="TextBox 5"/>
          <p:cNvSpPr txBox="1"/>
          <p:nvPr/>
        </p:nvSpPr>
        <p:spPr>
          <a:xfrm>
            <a:off x="0" y="838200"/>
            <a:ext cx="9906000" cy="707886"/>
          </a:xfrm>
          <a:prstGeom prst="rect">
            <a:avLst/>
          </a:prstGeom>
          <a:noFill/>
        </p:spPr>
        <p:txBody>
          <a:bodyPr wrap="square" rtlCol="0">
            <a:spAutoFit/>
          </a:bodyPr>
          <a:lstStyle/>
          <a:p>
            <a:r>
              <a:rPr lang="en-US" sz="4000" b="1" dirty="0" smtClean="0"/>
              <a:t>Classification keys</a:t>
            </a:r>
          </a:p>
        </p:txBody>
      </p:sp>
      <p:sp>
        <p:nvSpPr>
          <p:cNvPr id="5" name="Rectangle 4"/>
          <p:cNvSpPr/>
          <p:nvPr/>
        </p:nvSpPr>
        <p:spPr>
          <a:xfrm>
            <a:off x="6172200" y="1676400"/>
            <a:ext cx="2743200" cy="1200329"/>
          </a:xfrm>
          <a:prstGeom prst="rect">
            <a:avLst/>
          </a:prstGeom>
        </p:spPr>
        <p:txBody>
          <a:bodyPr wrap="square">
            <a:spAutoFit/>
          </a:bodyPr>
          <a:lstStyle/>
          <a:p>
            <a:r>
              <a:rPr lang="en-AU" b="1" dirty="0" smtClean="0"/>
              <a:t>Figure 2.9 </a:t>
            </a:r>
          </a:p>
          <a:p>
            <a:r>
              <a:rPr lang="en-AU" dirty="0" smtClean="0"/>
              <a:t>A dichotomous </a:t>
            </a:r>
            <a:r>
              <a:rPr lang="en-AU" dirty="0"/>
              <a:t>key for</a:t>
            </a:r>
          </a:p>
          <a:p>
            <a:r>
              <a:rPr lang="en-AU" dirty="0"/>
              <a:t>identifying the class </a:t>
            </a:r>
            <a:r>
              <a:rPr lang="en-AU" dirty="0" smtClean="0"/>
              <a:t>of vertebrate </a:t>
            </a:r>
            <a:r>
              <a:rPr lang="en-AU" dirty="0"/>
              <a:t>animals</a:t>
            </a:r>
            <a:endParaRPr lang="en-US"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763000" cy="457200"/>
          </a:xfrm>
        </p:spPr>
        <p:txBody>
          <a:bodyPr/>
          <a:lstStyle/>
          <a:p>
            <a:r>
              <a:rPr lang="en-US" sz="2400" b="1" dirty="0" smtClean="0">
                <a:solidFill>
                  <a:schemeClr val="bg1"/>
                </a:solidFill>
              </a:rPr>
              <a:t>Classification is based on the characteristics of organisms</a:t>
            </a:r>
            <a:endParaRPr lang="en-US" sz="2400" b="1" dirty="0" smtClean="0">
              <a:solidFill>
                <a:schemeClr val="bg1"/>
              </a:solidFill>
              <a:cs typeface="Arial" charset="0"/>
            </a:endParaRPr>
          </a:p>
        </p:txBody>
      </p:sp>
      <p:sp>
        <p:nvSpPr>
          <p:cNvPr id="6" name="TextBox 5"/>
          <p:cNvSpPr txBox="1"/>
          <p:nvPr/>
        </p:nvSpPr>
        <p:spPr>
          <a:xfrm>
            <a:off x="0" y="838200"/>
            <a:ext cx="9906000" cy="646331"/>
          </a:xfrm>
          <a:prstGeom prst="rect">
            <a:avLst/>
          </a:prstGeom>
          <a:noFill/>
        </p:spPr>
        <p:txBody>
          <a:bodyPr wrap="square" rtlCol="0">
            <a:spAutoFit/>
          </a:bodyPr>
          <a:lstStyle/>
          <a:p>
            <a:r>
              <a:rPr lang="en-US" sz="3600" b="1" dirty="0" smtClean="0"/>
              <a:t>Classification keys</a:t>
            </a:r>
          </a:p>
        </p:txBody>
      </p:sp>
      <p:sp>
        <p:nvSpPr>
          <p:cNvPr id="7" name="TextBox 6"/>
          <p:cNvSpPr txBox="1"/>
          <p:nvPr/>
        </p:nvSpPr>
        <p:spPr>
          <a:xfrm>
            <a:off x="114299" y="1598579"/>
            <a:ext cx="8839201" cy="892552"/>
          </a:xfrm>
          <a:prstGeom prst="rect">
            <a:avLst/>
          </a:prstGeom>
          <a:noFill/>
        </p:spPr>
        <p:txBody>
          <a:bodyPr wrap="square" rtlCol="0">
            <a:spAutoFit/>
          </a:bodyPr>
          <a:lstStyle/>
          <a:p>
            <a:r>
              <a:rPr lang="en-US" sz="2400" dirty="0" smtClean="0"/>
              <a:t>Often it is more practical to present keys as a list of alternatives.</a:t>
            </a:r>
          </a:p>
          <a:p>
            <a:endParaRPr lang="en-US" sz="2800" dirty="0"/>
          </a:p>
        </p:txBody>
      </p:sp>
      <p:pic>
        <p:nvPicPr>
          <p:cNvPr id="2" name="Picture 1"/>
          <p:cNvPicPr>
            <a:picLocks noChangeAspect="1"/>
          </p:cNvPicPr>
          <p:nvPr/>
        </p:nvPicPr>
        <p:blipFill rotWithShape="1">
          <a:blip r:embed="rId3"/>
          <a:srcRect t="3534"/>
          <a:stretch/>
        </p:blipFill>
        <p:spPr>
          <a:xfrm>
            <a:off x="457200" y="2438400"/>
            <a:ext cx="8305800" cy="4159670"/>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763000" cy="457200"/>
          </a:xfrm>
        </p:spPr>
        <p:txBody>
          <a:bodyPr/>
          <a:lstStyle/>
          <a:p>
            <a:r>
              <a:rPr lang="en-US" sz="2400" b="1" dirty="0" smtClean="0">
                <a:solidFill>
                  <a:schemeClr val="bg1"/>
                </a:solidFill>
              </a:rPr>
              <a:t>Classification is based on the characteristics of organisms</a:t>
            </a:r>
            <a:endParaRPr lang="en-US" sz="2400" b="1" dirty="0" smtClean="0">
              <a:solidFill>
                <a:schemeClr val="bg1"/>
              </a:solidFill>
              <a:cs typeface="Arial" charset="0"/>
            </a:endParaRPr>
          </a:p>
        </p:txBody>
      </p:sp>
      <p:sp>
        <p:nvSpPr>
          <p:cNvPr id="6" name="TextBox 5"/>
          <p:cNvSpPr txBox="1"/>
          <p:nvPr/>
        </p:nvSpPr>
        <p:spPr>
          <a:xfrm>
            <a:off x="184826" y="873536"/>
            <a:ext cx="9906000" cy="584775"/>
          </a:xfrm>
          <a:prstGeom prst="rect">
            <a:avLst/>
          </a:prstGeom>
          <a:noFill/>
        </p:spPr>
        <p:txBody>
          <a:bodyPr wrap="square" rtlCol="0">
            <a:spAutoFit/>
          </a:bodyPr>
          <a:lstStyle/>
          <a:p>
            <a:r>
              <a:rPr lang="en-US" sz="3200" b="1" u="sng" dirty="0" smtClean="0"/>
              <a:t>Learning check</a:t>
            </a:r>
          </a:p>
        </p:txBody>
      </p:sp>
      <p:sp>
        <p:nvSpPr>
          <p:cNvPr id="7" name="TextBox 6"/>
          <p:cNvSpPr txBox="1"/>
          <p:nvPr/>
        </p:nvSpPr>
        <p:spPr>
          <a:xfrm>
            <a:off x="152400" y="1722247"/>
            <a:ext cx="8839200" cy="1384995"/>
          </a:xfrm>
          <a:prstGeom prst="rect">
            <a:avLst/>
          </a:prstGeom>
          <a:noFill/>
        </p:spPr>
        <p:txBody>
          <a:bodyPr wrap="square" rtlCol="0">
            <a:spAutoFit/>
          </a:bodyPr>
          <a:lstStyle/>
          <a:p>
            <a:r>
              <a:rPr lang="en-US" sz="2800" dirty="0" smtClean="0"/>
              <a:t>Can you use the key on page 23 to identify the phylum of the snail</a:t>
            </a:r>
            <a:r>
              <a:rPr lang="en-US" sz="2800" dirty="0"/>
              <a:t>?</a:t>
            </a:r>
            <a:endParaRPr lang="en-US" sz="2800" dirty="0" smtClean="0"/>
          </a:p>
          <a:p>
            <a:endParaRPr lang="en-US" sz="2800" dirty="0"/>
          </a:p>
        </p:txBody>
      </p:sp>
      <p:sp>
        <p:nvSpPr>
          <p:cNvPr id="9" name="Rectangle 8"/>
          <p:cNvSpPr/>
          <p:nvPr/>
        </p:nvSpPr>
        <p:spPr>
          <a:xfrm>
            <a:off x="5715001" y="2819400"/>
            <a:ext cx="3047999" cy="1477328"/>
          </a:xfrm>
          <a:prstGeom prst="rect">
            <a:avLst/>
          </a:prstGeom>
        </p:spPr>
        <p:txBody>
          <a:bodyPr wrap="square">
            <a:spAutoFit/>
          </a:bodyPr>
          <a:lstStyle/>
          <a:p>
            <a:r>
              <a:rPr lang="en-AU" b="1" dirty="0" smtClean="0"/>
              <a:t>Figure 2.8 </a:t>
            </a:r>
          </a:p>
          <a:p>
            <a:r>
              <a:rPr lang="en-AU" dirty="0" smtClean="0"/>
              <a:t>This species of </a:t>
            </a:r>
            <a:r>
              <a:rPr lang="en-AU" dirty="0"/>
              <a:t>sea snail is </a:t>
            </a:r>
            <a:r>
              <a:rPr lang="en-AU" dirty="0" smtClean="0"/>
              <a:t>commonly found in Australian waters</a:t>
            </a:r>
            <a:r>
              <a:rPr lang="en-AU" dirty="0"/>
              <a:t>. </a:t>
            </a:r>
            <a:endParaRPr lang="en-AU" dirty="0" smtClean="0"/>
          </a:p>
          <a:p>
            <a:r>
              <a:rPr lang="en-AU" dirty="0" smtClean="0"/>
              <a:t>How </a:t>
            </a:r>
            <a:r>
              <a:rPr lang="en-AU" dirty="0"/>
              <a:t>would </a:t>
            </a:r>
            <a:r>
              <a:rPr lang="en-AU" dirty="0" smtClean="0"/>
              <a:t>you identify </a:t>
            </a:r>
            <a:r>
              <a:rPr lang="en-AU" dirty="0"/>
              <a:t>it?</a:t>
            </a:r>
            <a:endParaRPr lang="en-US" dirty="0"/>
          </a:p>
        </p:txBody>
      </p:sp>
      <p:pic>
        <p:nvPicPr>
          <p:cNvPr id="8" name="Picture 7" descr="Fig 2.8.jpg"/>
          <p:cNvPicPr>
            <a:picLocks noChangeAspect="1"/>
          </p:cNvPicPr>
          <p:nvPr/>
        </p:nvPicPr>
        <p:blipFill>
          <a:blip r:embed="rId3" cstate="print"/>
          <a:stretch>
            <a:fillRect/>
          </a:stretch>
        </p:blipFill>
        <p:spPr>
          <a:xfrm>
            <a:off x="533400" y="2819400"/>
            <a:ext cx="5120167" cy="3733800"/>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4021665"/>
            <a:ext cx="6400800" cy="2115227"/>
          </a:xfrm>
          <a:prstGeom prst="rect">
            <a:avLst/>
          </a:prstGeom>
        </p:spPr>
      </p:pic>
      <p:sp>
        <p:nvSpPr>
          <p:cNvPr id="4098" name="Title 1"/>
          <p:cNvSpPr>
            <a:spLocks noGrp="1"/>
          </p:cNvSpPr>
          <p:nvPr>
            <p:ph type="title"/>
          </p:nvPr>
        </p:nvSpPr>
        <p:spPr>
          <a:xfrm>
            <a:off x="152400" y="152400"/>
            <a:ext cx="8763000" cy="457200"/>
          </a:xfrm>
        </p:spPr>
        <p:txBody>
          <a:bodyPr/>
          <a:lstStyle/>
          <a:p>
            <a:r>
              <a:rPr lang="en-US" sz="2800" b="1" dirty="0" smtClean="0">
                <a:solidFill>
                  <a:schemeClr val="bg1"/>
                </a:solidFill>
              </a:rPr>
              <a:t>Classification reflects evolutionary relationships</a:t>
            </a:r>
            <a:endParaRPr lang="en-US" sz="2800" b="1" dirty="0" smtClean="0">
              <a:solidFill>
                <a:schemeClr val="bg1"/>
              </a:solidFill>
              <a:cs typeface="Arial" charset="0"/>
            </a:endParaRPr>
          </a:p>
        </p:txBody>
      </p:sp>
      <p:sp>
        <p:nvSpPr>
          <p:cNvPr id="6" name="TextBox 5"/>
          <p:cNvSpPr txBox="1"/>
          <p:nvPr/>
        </p:nvSpPr>
        <p:spPr>
          <a:xfrm>
            <a:off x="228600" y="775997"/>
            <a:ext cx="9906000" cy="646331"/>
          </a:xfrm>
          <a:prstGeom prst="rect">
            <a:avLst/>
          </a:prstGeom>
          <a:noFill/>
        </p:spPr>
        <p:txBody>
          <a:bodyPr wrap="square" rtlCol="0">
            <a:spAutoFit/>
          </a:bodyPr>
          <a:lstStyle/>
          <a:p>
            <a:r>
              <a:rPr lang="en-US" sz="3600" b="1" dirty="0" smtClean="0"/>
              <a:t>Phylogenic trees</a:t>
            </a:r>
          </a:p>
        </p:txBody>
      </p:sp>
      <p:sp>
        <p:nvSpPr>
          <p:cNvPr id="7" name="TextBox 6"/>
          <p:cNvSpPr txBox="1"/>
          <p:nvPr/>
        </p:nvSpPr>
        <p:spPr>
          <a:xfrm>
            <a:off x="359922" y="1469916"/>
            <a:ext cx="8534401" cy="2677656"/>
          </a:xfrm>
          <a:prstGeom prst="rect">
            <a:avLst/>
          </a:prstGeom>
          <a:noFill/>
        </p:spPr>
        <p:txBody>
          <a:bodyPr wrap="square" rtlCol="0">
            <a:spAutoFit/>
          </a:bodyPr>
          <a:lstStyle/>
          <a:p>
            <a:pPr marL="514350" indent="-514350">
              <a:buFont typeface="+mj-lt"/>
              <a:buAutoNum type="arabicPeriod"/>
            </a:pPr>
            <a:r>
              <a:rPr lang="en-US" sz="2400" dirty="0" smtClean="0"/>
              <a:t>All organisms on Earth are related to one another, meaning that at some point in time they shared a </a:t>
            </a:r>
            <a:r>
              <a:rPr lang="en-US" sz="2400" b="1" dirty="0" smtClean="0"/>
              <a:t>common ancestor.</a:t>
            </a:r>
          </a:p>
          <a:p>
            <a:pPr marL="514350" indent="-514350">
              <a:buFont typeface="+mj-lt"/>
              <a:buAutoNum type="arabicPeriod"/>
            </a:pPr>
            <a:r>
              <a:rPr lang="en-US" sz="2400" dirty="0" smtClean="0"/>
              <a:t>Phylogenetic trees are diagrams that show these relationships.</a:t>
            </a:r>
          </a:p>
          <a:p>
            <a:pPr marL="514350" indent="-514350">
              <a:buFont typeface="+mj-lt"/>
              <a:buAutoNum type="arabicPeriod"/>
            </a:pPr>
            <a:r>
              <a:rPr lang="en-US" sz="2400" dirty="0" smtClean="0"/>
              <a:t>If the entire key has two choices at each branching point, the key is dichotomous.</a:t>
            </a:r>
            <a:endParaRPr lang="en-US" sz="2400" dirty="0"/>
          </a:p>
        </p:txBody>
      </p:sp>
      <p:sp>
        <p:nvSpPr>
          <p:cNvPr id="8" name="Rectangle 7"/>
          <p:cNvSpPr/>
          <p:nvPr/>
        </p:nvSpPr>
        <p:spPr>
          <a:xfrm>
            <a:off x="776591" y="6136892"/>
            <a:ext cx="6172201" cy="584775"/>
          </a:xfrm>
          <a:prstGeom prst="rect">
            <a:avLst/>
          </a:prstGeom>
        </p:spPr>
        <p:txBody>
          <a:bodyPr wrap="square">
            <a:spAutoFit/>
          </a:bodyPr>
          <a:lstStyle/>
          <a:p>
            <a:r>
              <a:rPr lang="en-AU" sz="1600" b="1" dirty="0" smtClean="0"/>
              <a:t>Figure 2.14 </a:t>
            </a:r>
            <a:r>
              <a:rPr lang="en-AU" sz="1600" dirty="0" smtClean="0"/>
              <a:t>Three different </a:t>
            </a:r>
            <a:r>
              <a:rPr lang="en-AU" sz="1600" dirty="0"/>
              <a:t>ways </a:t>
            </a:r>
            <a:r>
              <a:rPr lang="en-AU" sz="1600" dirty="0" smtClean="0"/>
              <a:t>of drawing phylogenetic trees</a:t>
            </a:r>
            <a:r>
              <a:rPr lang="en-AU" sz="1600" dirty="0"/>
              <a:t>. </a:t>
            </a:r>
            <a:endParaRPr lang="en-AU" sz="1600" dirty="0" smtClean="0"/>
          </a:p>
          <a:p>
            <a:r>
              <a:rPr lang="en-AU" sz="1600" dirty="0" smtClean="0"/>
              <a:t>Type </a:t>
            </a:r>
            <a:r>
              <a:rPr lang="en-AU" sz="1600" dirty="0"/>
              <a:t>c </a:t>
            </a:r>
            <a:r>
              <a:rPr lang="en-AU" sz="1600" dirty="0" smtClean="0"/>
              <a:t>is useful </a:t>
            </a:r>
            <a:r>
              <a:rPr lang="en-AU" sz="1600" dirty="0"/>
              <a:t>when </a:t>
            </a:r>
            <a:r>
              <a:rPr lang="en-AU" sz="1600" dirty="0" smtClean="0"/>
              <a:t>trees are </a:t>
            </a:r>
            <a:r>
              <a:rPr lang="en-AU" sz="1600" dirty="0"/>
              <a:t>very large.</a:t>
            </a:r>
            <a:endParaRPr lang="en-US" sz="1600"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763000" cy="457200"/>
          </a:xfrm>
        </p:spPr>
        <p:txBody>
          <a:bodyPr/>
          <a:lstStyle/>
          <a:p>
            <a:r>
              <a:rPr lang="en-US" sz="2800" b="1" dirty="0" smtClean="0">
                <a:solidFill>
                  <a:schemeClr val="bg1"/>
                </a:solidFill>
              </a:rPr>
              <a:t>Classification reflects evolutionary relationships</a:t>
            </a:r>
            <a:endParaRPr lang="en-US" sz="2800" b="1" dirty="0" smtClean="0">
              <a:solidFill>
                <a:schemeClr val="bg1"/>
              </a:solidFill>
              <a:cs typeface="Arial" charset="0"/>
            </a:endParaRPr>
          </a:p>
        </p:txBody>
      </p:sp>
      <p:sp>
        <p:nvSpPr>
          <p:cNvPr id="6" name="TextBox 5"/>
          <p:cNvSpPr txBox="1"/>
          <p:nvPr/>
        </p:nvSpPr>
        <p:spPr>
          <a:xfrm>
            <a:off x="158885" y="955119"/>
            <a:ext cx="9906000" cy="646331"/>
          </a:xfrm>
          <a:prstGeom prst="rect">
            <a:avLst/>
          </a:prstGeom>
          <a:noFill/>
        </p:spPr>
        <p:txBody>
          <a:bodyPr wrap="square" rtlCol="0">
            <a:spAutoFit/>
          </a:bodyPr>
          <a:lstStyle/>
          <a:p>
            <a:r>
              <a:rPr lang="en-US" sz="3600" b="1" dirty="0" err="1" smtClean="0"/>
              <a:t>Cladistics</a:t>
            </a:r>
            <a:endParaRPr lang="en-US" sz="3600" b="1" dirty="0" smtClean="0"/>
          </a:p>
        </p:txBody>
      </p:sp>
      <p:sp>
        <p:nvSpPr>
          <p:cNvPr id="7" name="TextBox 6"/>
          <p:cNvSpPr txBox="1"/>
          <p:nvPr/>
        </p:nvSpPr>
        <p:spPr>
          <a:xfrm>
            <a:off x="380999" y="1828800"/>
            <a:ext cx="8534401" cy="1815882"/>
          </a:xfrm>
          <a:prstGeom prst="rect">
            <a:avLst/>
          </a:prstGeom>
          <a:noFill/>
        </p:spPr>
        <p:txBody>
          <a:bodyPr wrap="square" rtlCol="0">
            <a:spAutoFit/>
          </a:bodyPr>
          <a:lstStyle/>
          <a:p>
            <a:r>
              <a:rPr lang="en-US" sz="2800" dirty="0" smtClean="0"/>
              <a:t>Organisms are classified into groups that reflect their evolutionary history. </a:t>
            </a:r>
          </a:p>
          <a:p>
            <a:r>
              <a:rPr lang="en-US" sz="2800" dirty="0" smtClean="0"/>
              <a:t>This classification is based on the fact that related organisms share characteristics.</a:t>
            </a:r>
            <a:endParaRPr lang="en-US" sz="2800" dirty="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763000" cy="457200"/>
          </a:xfrm>
        </p:spPr>
        <p:txBody>
          <a:bodyPr/>
          <a:lstStyle/>
          <a:p>
            <a:r>
              <a:rPr lang="en-US" sz="2800" b="1" dirty="0" smtClean="0">
                <a:solidFill>
                  <a:schemeClr val="bg1"/>
                </a:solidFill>
              </a:rPr>
              <a:t>Classification reflects evolutionary relationships</a:t>
            </a:r>
            <a:endParaRPr lang="en-US" sz="2800" b="1" dirty="0" smtClean="0">
              <a:solidFill>
                <a:schemeClr val="bg1"/>
              </a:solidFill>
              <a:cs typeface="Arial" charset="0"/>
            </a:endParaRPr>
          </a:p>
        </p:txBody>
      </p:sp>
      <p:sp>
        <p:nvSpPr>
          <p:cNvPr id="6" name="TextBox 5"/>
          <p:cNvSpPr txBox="1"/>
          <p:nvPr/>
        </p:nvSpPr>
        <p:spPr>
          <a:xfrm>
            <a:off x="0" y="806467"/>
            <a:ext cx="8382000" cy="646331"/>
          </a:xfrm>
          <a:prstGeom prst="rect">
            <a:avLst/>
          </a:prstGeom>
          <a:noFill/>
        </p:spPr>
        <p:txBody>
          <a:bodyPr wrap="square" rtlCol="0">
            <a:spAutoFit/>
          </a:bodyPr>
          <a:lstStyle/>
          <a:p>
            <a:r>
              <a:rPr lang="en-US" sz="3600" b="1" dirty="0" smtClean="0"/>
              <a:t>Constructing a </a:t>
            </a:r>
            <a:r>
              <a:rPr lang="en-US" sz="3600" b="1" dirty="0" err="1" smtClean="0"/>
              <a:t>cladogram</a:t>
            </a:r>
            <a:endParaRPr lang="en-US" sz="3600" b="1" dirty="0" smtClean="0"/>
          </a:p>
        </p:txBody>
      </p:sp>
      <p:sp>
        <p:nvSpPr>
          <p:cNvPr id="7" name="TextBox 6"/>
          <p:cNvSpPr txBox="1"/>
          <p:nvPr/>
        </p:nvSpPr>
        <p:spPr>
          <a:xfrm>
            <a:off x="68097" y="1600525"/>
            <a:ext cx="8847303" cy="461665"/>
          </a:xfrm>
          <a:prstGeom prst="rect">
            <a:avLst/>
          </a:prstGeom>
          <a:noFill/>
        </p:spPr>
        <p:txBody>
          <a:bodyPr wrap="square" rtlCol="0">
            <a:spAutoFit/>
          </a:bodyPr>
          <a:lstStyle/>
          <a:p>
            <a:r>
              <a:rPr lang="en-US" sz="2400" b="1" dirty="0" smtClean="0"/>
              <a:t>Step 1 </a:t>
            </a:r>
            <a:r>
              <a:rPr lang="en-US" sz="2400" dirty="0" smtClean="0"/>
              <a:t>Tabulate character matrix - characteristics to be used.  </a:t>
            </a:r>
            <a:endParaRPr lang="en-US" sz="2400" dirty="0"/>
          </a:p>
        </p:txBody>
      </p:sp>
      <p:pic>
        <p:nvPicPr>
          <p:cNvPr id="2" name="Picture 1"/>
          <p:cNvPicPr>
            <a:picLocks noChangeAspect="1"/>
          </p:cNvPicPr>
          <p:nvPr/>
        </p:nvPicPr>
        <p:blipFill>
          <a:blip r:embed="rId3"/>
          <a:stretch>
            <a:fillRect/>
          </a:stretch>
        </p:blipFill>
        <p:spPr>
          <a:xfrm>
            <a:off x="336410" y="2286000"/>
            <a:ext cx="8479281" cy="4394895"/>
          </a:xfrm>
          <a:prstGeom prst="rect">
            <a:avLst/>
          </a:prstGeom>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5478" t="9693" r="530" b="12959"/>
          <a:stretch/>
        </p:blipFill>
        <p:spPr>
          <a:xfrm>
            <a:off x="1066799" y="3276600"/>
            <a:ext cx="6241143" cy="3276600"/>
          </a:xfrm>
          <a:prstGeom prst="rect">
            <a:avLst/>
          </a:prstGeom>
        </p:spPr>
      </p:pic>
      <p:sp>
        <p:nvSpPr>
          <p:cNvPr id="4098" name="Title 1"/>
          <p:cNvSpPr>
            <a:spLocks noGrp="1"/>
          </p:cNvSpPr>
          <p:nvPr>
            <p:ph type="title"/>
          </p:nvPr>
        </p:nvSpPr>
        <p:spPr>
          <a:xfrm>
            <a:off x="152400" y="152400"/>
            <a:ext cx="8763000" cy="457200"/>
          </a:xfrm>
        </p:spPr>
        <p:txBody>
          <a:bodyPr/>
          <a:lstStyle/>
          <a:p>
            <a:r>
              <a:rPr lang="en-US" sz="2800" b="1" dirty="0" smtClean="0">
                <a:solidFill>
                  <a:schemeClr val="bg1"/>
                </a:solidFill>
              </a:rPr>
              <a:t>Classification reflects evolutionary relationships</a:t>
            </a:r>
            <a:endParaRPr lang="en-US" sz="2800" b="1" dirty="0" smtClean="0">
              <a:solidFill>
                <a:schemeClr val="bg1"/>
              </a:solidFill>
              <a:cs typeface="Arial" charset="0"/>
            </a:endParaRPr>
          </a:p>
        </p:txBody>
      </p:sp>
      <p:sp>
        <p:nvSpPr>
          <p:cNvPr id="6" name="TextBox 5"/>
          <p:cNvSpPr txBox="1"/>
          <p:nvPr/>
        </p:nvSpPr>
        <p:spPr>
          <a:xfrm>
            <a:off x="0" y="838200"/>
            <a:ext cx="9906000" cy="646331"/>
          </a:xfrm>
          <a:prstGeom prst="rect">
            <a:avLst/>
          </a:prstGeom>
          <a:noFill/>
        </p:spPr>
        <p:txBody>
          <a:bodyPr wrap="square" rtlCol="0">
            <a:spAutoFit/>
          </a:bodyPr>
          <a:lstStyle/>
          <a:p>
            <a:r>
              <a:rPr lang="en-US" sz="3600" b="1" dirty="0" smtClean="0"/>
              <a:t>Constructing a </a:t>
            </a:r>
            <a:r>
              <a:rPr lang="en-US" sz="3600" b="1" dirty="0" err="1" smtClean="0"/>
              <a:t>cladogram</a:t>
            </a:r>
            <a:endParaRPr lang="en-US" sz="3600" b="1" dirty="0" smtClean="0"/>
          </a:p>
        </p:txBody>
      </p:sp>
      <p:sp>
        <p:nvSpPr>
          <p:cNvPr id="7" name="TextBox 6"/>
          <p:cNvSpPr txBox="1"/>
          <p:nvPr/>
        </p:nvSpPr>
        <p:spPr>
          <a:xfrm>
            <a:off x="152400" y="1713131"/>
            <a:ext cx="8991600" cy="1200329"/>
          </a:xfrm>
          <a:prstGeom prst="rect">
            <a:avLst/>
          </a:prstGeom>
          <a:noFill/>
        </p:spPr>
        <p:txBody>
          <a:bodyPr wrap="square" rtlCol="0">
            <a:spAutoFit/>
          </a:bodyPr>
          <a:lstStyle/>
          <a:p>
            <a:r>
              <a:rPr lang="en-US" sz="2400" b="1" dirty="0" smtClean="0"/>
              <a:t>Step 2</a:t>
            </a:r>
          </a:p>
          <a:p>
            <a:r>
              <a:rPr lang="en-US" sz="2400" dirty="0" smtClean="0"/>
              <a:t>Arrange groups in different ways until the simplest cladogram is found. The arrows indicate when each characteristic evolved.</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763000" cy="457200"/>
          </a:xfrm>
        </p:spPr>
        <p:txBody>
          <a:bodyPr/>
          <a:lstStyle/>
          <a:p>
            <a:r>
              <a:rPr lang="en-US" sz="2800" b="1" dirty="0" smtClean="0">
                <a:solidFill>
                  <a:schemeClr val="bg1"/>
                </a:solidFill>
              </a:rPr>
              <a:t>Classification reflects evolutionary relationships</a:t>
            </a:r>
            <a:endParaRPr lang="en-US" sz="2800" b="1" dirty="0" smtClean="0">
              <a:solidFill>
                <a:schemeClr val="bg1"/>
              </a:solidFill>
              <a:cs typeface="Arial" charset="0"/>
            </a:endParaRPr>
          </a:p>
        </p:txBody>
      </p:sp>
      <p:sp>
        <p:nvSpPr>
          <p:cNvPr id="6" name="TextBox 5"/>
          <p:cNvSpPr txBox="1"/>
          <p:nvPr/>
        </p:nvSpPr>
        <p:spPr>
          <a:xfrm>
            <a:off x="0" y="838200"/>
            <a:ext cx="9906000" cy="646331"/>
          </a:xfrm>
          <a:prstGeom prst="rect">
            <a:avLst/>
          </a:prstGeom>
          <a:noFill/>
        </p:spPr>
        <p:txBody>
          <a:bodyPr wrap="square" rtlCol="0">
            <a:spAutoFit/>
          </a:bodyPr>
          <a:lstStyle/>
          <a:p>
            <a:r>
              <a:rPr lang="en-US" sz="3600" b="1" dirty="0" smtClean="0"/>
              <a:t>Constructing a </a:t>
            </a:r>
            <a:r>
              <a:rPr lang="en-US" sz="3600" b="1" dirty="0" err="1" smtClean="0"/>
              <a:t>cladogram</a:t>
            </a:r>
            <a:endParaRPr lang="en-US" sz="3600" b="1" dirty="0" smtClean="0"/>
          </a:p>
        </p:txBody>
      </p:sp>
      <p:pic>
        <p:nvPicPr>
          <p:cNvPr id="2" name="Picture 1"/>
          <p:cNvPicPr>
            <a:picLocks noChangeAspect="1"/>
          </p:cNvPicPr>
          <p:nvPr/>
        </p:nvPicPr>
        <p:blipFill rotWithShape="1">
          <a:blip r:embed="rId3"/>
          <a:srcRect l="5161" t="6625" r="1936" b="1432"/>
          <a:stretch/>
        </p:blipFill>
        <p:spPr>
          <a:xfrm>
            <a:off x="457200" y="2057400"/>
            <a:ext cx="7315200" cy="4511861"/>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55194"/>
            <a:ext cx="5715000" cy="2057651"/>
          </a:xfrm>
          <a:prstGeom prst="rect">
            <a:avLst/>
          </a:prstGeom>
        </p:spPr>
      </p:pic>
      <p:sp>
        <p:nvSpPr>
          <p:cNvPr id="4098" name="Title 1"/>
          <p:cNvSpPr>
            <a:spLocks noGrp="1"/>
          </p:cNvSpPr>
          <p:nvPr>
            <p:ph type="title"/>
          </p:nvPr>
        </p:nvSpPr>
        <p:spPr>
          <a:xfrm>
            <a:off x="152400" y="152400"/>
            <a:ext cx="8763000" cy="457200"/>
          </a:xfrm>
        </p:spPr>
        <p:txBody>
          <a:bodyPr/>
          <a:lstStyle/>
          <a:p>
            <a:r>
              <a:rPr lang="en-US" sz="2800" b="1" dirty="0" smtClean="0">
                <a:solidFill>
                  <a:schemeClr val="bg1"/>
                </a:solidFill>
              </a:rPr>
              <a:t>Classification reflects evolutionary relationships</a:t>
            </a:r>
            <a:endParaRPr lang="en-US" sz="2800" b="1" dirty="0" smtClean="0">
              <a:solidFill>
                <a:schemeClr val="bg1"/>
              </a:solidFill>
              <a:cs typeface="Arial" charset="0"/>
            </a:endParaRPr>
          </a:p>
        </p:txBody>
      </p:sp>
      <p:sp>
        <p:nvSpPr>
          <p:cNvPr id="6" name="TextBox 5"/>
          <p:cNvSpPr txBox="1"/>
          <p:nvPr/>
        </p:nvSpPr>
        <p:spPr>
          <a:xfrm>
            <a:off x="1" y="741535"/>
            <a:ext cx="5410199" cy="646331"/>
          </a:xfrm>
          <a:prstGeom prst="rect">
            <a:avLst/>
          </a:prstGeom>
          <a:noFill/>
        </p:spPr>
        <p:txBody>
          <a:bodyPr wrap="square" rtlCol="0">
            <a:spAutoFit/>
          </a:bodyPr>
          <a:lstStyle/>
          <a:p>
            <a:r>
              <a:rPr lang="en-US" sz="3600" b="1" dirty="0" smtClean="0"/>
              <a:t>Limitations of </a:t>
            </a:r>
            <a:r>
              <a:rPr lang="en-US" sz="3600" b="1" dirty="0" err="1" smtClean="0"/>
              <a:t>cladistics</a:t>
            </a:r>
            <a:endParaRPr lang="en-US" sz="3600" b="1" dirty="0" smtClean="0"/>
          </a:p>
        </p:txBody>
      </p:sp>
      <p:sp>
        <p:nvSpPr>
          <p:cNvPr id="7" name="Rectangle 6"/>
          <p:cNvSpPr/>
          <p:nvPr/>
        </p:nvSpPr>
        <p:spPr>
          <a:xfrm>
            <a:off x="6172200" y="2280999"/>
            <a:ext cx="2971800" cy="1754326"/>
          </a:xfrm>
          <a:prstGeom prst="rect">
            <a:avLst/>
          </a:prstGeom>
        </p:spPr>
        <p:txBody>
          <a:bodyPr wrap="square">
            <a:spAutoFit/>
          </a:bodyPr>
          <a:lstStyle/>
          <a:p>
            <a:pPr marL="342900" indent="-342900">
              <a:buAutoNum type="alphaLcParenR"/>
            </a:pPr>
            <a:r>
              <a:rPr lang="en-AU" dirty="0" smtClean="0"/>
              <a:t>Marsupial moles and</a:t>
            </a:r>
          </a:p>
          <a:p>
            <a:r>
              <a:rPr lang="en-AU" dirty="0" smtClean="0"/>
              <a:t>b</a:t>
            </a:r>
            <a:r>
              <a:rPr lang="en-AU" dirty="0"/>
              <a:t>) </a:t>
            </a:r>
            <a:r>
              <a:rPr lang="en-AU" dirty="0" smtClean="0"/>
              <a:t>golden moles are superficially similar, but have evolved their characteristics independently.</a:t>
            </a:r>
            <a:endParaRPr lang="en-US" dirty="0"/>
          </a:p>
        </p:txBody>
      </p:sp>
      <p:sp>
        <p:nvSpPr>
          <p:cNvPr id="9" name="TextBox 8"/>
          <p:cNvSpPr txBox="1"/>
          <p:nvPr/>
        </p:nvSpPr>
        <p:spPr>
          <a:xfrm>
            <a:off x="37290" y="1325033"/>
            <a:ext cx="9106710" cy="954107"/>
          </a:xfrm>
          <a:prstGeom prst="rect">
            <a:avLst/>
          </a:prstGeom>
          <a:noFill/>
        </p:spPr>
        <p:txBody>
          <a:bodyPr wrap="square" rtlCol="0">
            <a:spAutoFit/>
          </a:bodyPr>
          <a:lstStyle/>
          <a:p>
            <a:r>
              <a:rPr lang="en-US" sz="2800" dirty="0" smtClean="0"/>
              <a:t>Should marsupial moles and golden moles be grouped together?</a:t>
            </a:r>
            <a:endParaRPr lang="en-US" sz="2800" dirty="0"/>
          </a:p>
        </p:txBody>
      </p:sp>
      <p:pic>
        <p:nvPicPr>
          <p:cNvPr id="3" name="Picture 2"/>
          <p:cNvPicPr>
            <a:picLocks noChangeAspect="1"/>
          </p:cNvPicPr>
          <p:nvPr/>
        </p:nvPicPr>
        <p:blipFill rotWithShape="1">
          <a:blip r:embed="rId4"/>
          <a:srcRect l="3003" t="306"/>
          <a:stretch/>
        </p:blipFill>
        <p:spPr>
          <a:xfrm>
            <a:off x="149157" y="4412845"/>
            <a:ext cx="6256506" cy="2070432"/>
          </a:xfrm>
          <a:prstGeom prst="rect">
            <a:avLst/>
          </a:prstGeom>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763000" cy="457200"/>
          </a:xfrm>
        </p:spPr>
        <p:txBody>
          <a:bodyPr/>
          <a:lstStyle/>
          <a:p>
            <a:r>
              <a:rPr lang="en-US" sz="2800" b="1" dirty="0" smtClean="0">
                <a:solidFill>
                  <a:schemeClr val="bg1"/>
                </a:solidFill>
              </a:rPr>
              <a:t>Classification reflects evolutionary relationships</a:t>
            </a:r>
            <a:endParaRPr lang="en-US" sz="2800" b="1" dirty="0" smtClean="0">
              <a:solidFill>
                <a:schemeClr val="bg1"/>
              </a:solidFill>
              <a:cs typeface="Arial" charset="0"/>
            </a:endParaRPr>
          </a:p>
        </p:txBody>
      </p:sp>
      <p:sp>
        <p:nvSpPr>
          <p:cNvPr id="6" name="TextBox 5"/>
          <p:cNvSpPr txBox="1"/>
          <p:nvPr/>
        </p:nvSpPr>
        <p:spPr>
          <a:xfrm>
            <a:off x="-38102" y="1143000"/>
            <a:ext cx="9220200" cy="584775"/>
          </a:xfrm>
          <a:prstGeom prst="rect">
            <a:avLst/>
          </a:prstGeom>
          <a:noFill/>
        </p:spPr>
        <p:txBody>
          <a:bodyPr wrap="square" rtlCol="0">
            <a:spAutoFit/>
          </a:bodyPr>
          <a:lstStyle/>
          <a:p>
            <a:r>
              <a:rPr lang="en-US" sz="3200" b="1" dirty="0" smtClean="0"/>
              <a:t>The impact of new technologies on taxonomy</a:t>
            </a:r>
          </a:p>
        </p:txBody>
      </p:sp>
      <p:sp>
        <p:nvSpPr>
          <p:cNvPr id="10" name="TextBox 9"/>
          <p:cNvSpPr txBox="1"/>
          <p:nvPr/>
        </p:nvSpPr>
        <p:spPr>
          <a:xfrm>
            <a:off x="228599" y="1981200"/>
            <a:ext cx="8686799" cy="4801314"/>
          </a:xfrm>
          <a:prstGeom prst="rect">
            <a:avLst/>
          </a:prstGeom>
          <a:noFill/>
        </p:spPr>
        <p:txBody>
          <a:bodyPr wrap="square" rtlCol="0">
            <a:spAutoFit/>
          </a:bodyPr>
          <a:lstStyle/>
          <a:p>
            <a:r>
              <a:rPr lang="en-US" sz="2800" dirty="0" smtClean="0"/>
              <a:t>DNA technology provides new and highly detailed information about evolutionary relationships.</a:t>
            </a:r>
          </a:p>
          <a:p>
            <a:pPr marL="514350" indent="-514350">
              <a:buFont typeface="Arial" panose="020B0604020202020204" pitchFamily="34" charset="0"/>
              <a:buChar char="•"/>
            </a:pPr>
            <a:r>
              <a:rPr lang="en-US" sz="2800" dirty="0" smtClean="0"/>
              <a:t>Supports previous classification or reclassifies </a:t>
            </a:r>
            <a:r>
              <a:rPr lang="en-US" sz="2800" smtClean="0"/>
              <a:t>of organisms </a:t>
            </a:r>
            <a:endParaRPr lang="en-US" sz="2800" dirty="0" smtClean="0"/>
          </a:p>
          <a:p>
            <a:pPr marL="514350" indent="-514350">
              <a:buFont typeface="Arial" panose="020B0604020202020204" pitchFamily="34" charset="0"/>
              <a:buChar char="•"/>
            </a:pPr>
            <a:r>
              <a:rPr lang="en-US" sz="2800" dirty="0" smtClean="0"/>
              <a:t>Provides clarity as to when certain groups evolved</a:t>
            </a:r>
          </a:p>
          <a:p>
            <a:pPr marL="514350" indent="-514350">
              <a:buFont typeface="Arial" panose="020B0604020202020204" pitchFamily="34" charset="0"/>
              <a:buChar char="•"/>
            </a:pPr>
            <a:r>
              <a:rPr lang="en-US" sz="2800" dirty="0" smtClean="0"/>
              <a:t>Allows classification down to many more levels than the traditionally </a:t>
            </a:r>
            <a:r>
              <a:rPr lang="en-US" sz="2800" dirty="0" err="1" smtClean="0"/>
              <a:t>recognised</a:t>
            </a:r>
            <a:r>
              <a:rPr lang="en-US" sz="2800" dirty="0" smtClean="0"/>
              <a:t> taxa; i.e. prefixes super- (above) and sub- (below) - additional ranks (e.g. subphylum) and some newer </a:t>
            </a:r>
            <a:r>
              <a:rPr lang="en-US" sz="2800" dirty="0" err="1" smtClean="0"/>
              <a:t>taxa</a:t>
            </a:r>
            <a:r>
              <a:rPr lang="en-US" sz="2800" dirty="0" smtClean="0"/>
              <a:t> (e.g. tribe) </a:t>
            </a:r>
          </a:p>
          <a:p>
            <a:endParaRPr lang="en-US" dirty="0" smtClean="0"/>
          </a:p>
          <a:p>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7467600" cy="457200"/>
          </a:xfrm>
        </p:spPr>
        <p:txBody>
          <a:bodyPr/>
          <a:lstStyle/>
          <a:p>
            <a:r>
              <a:rPr lang="en-US" sz="2800" b="1" dirty="0" smtClean="0">
                <a:solidFill>
                  <a:schemeClr val="bg1"/>
                </a:solidFill>
              </a:rPr>
              <a:t>Why do we classify organisms?</a:t>
            </a:r>
            <a:endParaRPr lang="en-US" sz="2800" b="1" dirty="0" smtClean="0">
              <a:solidFill>
                <a:schemeClr val="bg1"/>
              </a:solidFill>
              <a:cs typeface="Arial" charset="0"/>
            </a:endParaRPr>
          </a:p>
        </p:txBody>
      </p:sp>
      <p:sp>
        <p:nvSpPr>
          <p:cNvPr id="6" name="TextBox 5"/>
          <p:cNvSpPr txBox="1"/>
          <p:nvPr/>
        </p:nvSpPr>
        <p:spPr>
          <a:xfrm>
            <a:off x="457200" y="1044714"/>
            <a:ext cx="8686800" cy="646331"/>
          </a:xfrm>
          <a:prstGeom prst="rect">
            <a:avLst/>
          </a:prstGeom>
          <a:noFill/>
        </p:spPr>
        <p:txBody>
          <a:bodyPr wrap="square" rtlCol="0">
            <a:spAutoFit/>
          </a:bodyPr>
          <a:lstStyle/>
          <a:p>
            <a:r>
              <a:rPr lang="en-US" sz="3600" b="1" dirty="0" smtClean="0"/>
              <a:t>Why do we classify organisms?</a:t>
            </a:r>
            <a:endParaRPr lang="en-US" sz="3600" b="1" dirty="0"/>
          </a:p>
        </p:txBody>
      </p:sp>
      <p:sp>
        <p:nvSpPr>
          <p:cNvPr id="7" name="TextBox 6"/>
          <p:cNvSpPr txBox="1"/>
          <p:nvPr/>
        </p:nvSpPr>
        <p:spPr>
          <a:xfrm>
            <a:off x="304800" y="1905000"/>
            <a:ext cx="8458200" cy="3539430"/>
          </a:xfrm>
          <a:prstGeom prst="rect">
            <a:avLst/>
          </a:prstGeom>
          <a:noFill/>
        </p:spPr>
        <p:txBody>
          <a:bodyPr wrap="square" rtlCol="0">
            <a:spAutoFit/>
          </a:bodyPr>
          <a:lstStyle/>
          <a:p>
            <a:r>
              <a:rPr lang="en-US" sz="2800" dirty="0" smtClean="0"/>
              <a:t>Classification of organisms is done for several reasons.</a:t>
            </a:r>
          </a:p>
          <a:p>
            <a:pPr marL="506413" indent="-506413">
              <a:buAutoNum type="arabicPeriod"/>
            </a:pPr>
            <a:r>
              <a:rPr lang="en-US" sz="2400" dirty="0" smtClean="0"/>
              <a:t>The diversity of life on Earth is vast, so classifying organisms is a way of </a:t>
            </a:r>
            <a:r>
              <a:rPr lang="en-US" sz="2400" dirty="0" err="1" smtClean="0"/>
              <a:t>organising</a:t>
            </a:r>
            <a:r>
              <a:rPr lang="en-US" sz="2400" dirty="0" smtClean="0"/>
              <a:t> information. It allows for patterns and trends to be observed and relationships between organisms better understood.</a:t>
            </a:r>
          </a:p>
          <a:p>
            <a:pPr marL="506413" indent="-506413"/>
            <a:r>
              <a:rPr lang="en-US" sz="2400" dirty="0" smtClean="0"/>
              <a:t>2.	It allows biologists to </a:t>
            </a:r>
            <a:r>
              <a:rPr lang="en-US" sz="2400" dirty="0" err="1" smtClean="0"/>
              <a:t>analyse</a:t>
            </a:r>
            <a:r>
              <a:rPr lang="en-US" sz="2400" dirty="0" smtClean="0"/>
              <a:t> information about organisms.</a:t>
            </a:r>
          </a:p>
          <a:p>
            <a:pPr marL="506413" indent="-506413"/>
            <a:r>
              <a:rPr lang="en-US" sz="2400" dirty="0" smtClean="0"/>
              <a:t>3. 	It allows biologists to communicate with one another.</a:t>
            </a:r>
            <a:endParaRPr lang="en-US" sz="2400"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 2.2.jpg"/>
          <p:cNvPicPr>
            <a:picLocks noChangeAspect="1"/>
          </p:cNvPicPr>
          <p:nvPr/>
        </p:nvPicPr>
        <p:blipFill>
          <a:blip r:embed="rId3" cstate="print"/>
          <a:stretch>
            <a:fillRect/>
          </a:stretch>
        </p:blipFill>
        <p:spPr>
          <a:xfrm>
            <a:off x="835148" y="922958"/>
            <a:ext cx="7549902" cy="5257800"/>
          </a:xfrm>
          <a:prstGeom prst="rect">
            <a:avLst/>
          </a:prstGeom>
        </p:spPr>
      </p:pic>
      <p:sp>
        <p:nvSpPr>
          <p:cNvPr id="4098" name="Title 1"/>
          <p:cNvSpPr>
            <a:spLocks noGrp="1"/>
          </p:cNvSpPr>
          <p:nvPr>
            <p:ph type="title"/>
          </p:nvPr>
        </p:nvSpPr>
        <p:spPr>
          <a:xfrm>
            <a:off x="152400" y="152400"/>
            <a:ext cx="7467600" cy="457200"/>
          </a:xfrm>
        </p:spPr>
        <p:txBody>
          <a:bodyPr/>
          <a:lstStyle/>
          <a:p>
            <a:r>
              <a:rPr lang="en-US" sz="3200" b="1" dirty="0" smtClean="0">
                <a:solidFill>
                  <a:schemeClr val="bg1"/>
                </a:solidFill>
              </a:rPr>
              <a:t>Levels of classification</a:t>
            </a:r>
            <a:endParaRPr lang="en-US" sz="3200" b="1" dirty="0" smtClean="0">
              <a:solidFill>
                <a:schemeClr val="bg1"/>
              </a:solidFill>
              <a:cs typeface="Arial" charset="0"/>
            </a:endParaRPr>
          </a:p>
        </p:txBody>
      </p:sp>
      <p:sp>
        <p:nvSpPr>
          <p:cNvPr id="7" name="TextBox 6"/>
          <p:cNvSpPr txBox="1"/>
          <p:nvPr/>
        </p:nvSpPr>
        <p:spPr>
          <a:xfrm>
            <a:off x="685800" y="1752600"/>
            <a:ext cx="7848599" cy="523220"/>
          </a:xfrm>
          <a:prstGeom prst="rect">
            <a:avLst/>
          </a:prstGeom>
          <a:noFill/>
        </p:spPr>
        <p:txBody>
          <a:bodyPr wrap="square" rtlCol="0">
            <a:spAutoFit/>
          </a:bodyPr>
          <a:lstStyle/>
          <a:p>
            <a:r>
              <a:rPr lang="en-US" sz="2800" dirty="0" smtClean="0"/>
              <a:t>	</a:t>
            </a:r>
            <a:endParaRPr lang="en-US" sz="2800" dirty="0"/>
          </a:p>
        </p:txBody>
      </p:sp>
      <p:sp>
        <p:nvSpPr>
          <p:cNvPr id="5" name="Rectangle 4"/>
          <p:cNvSpPr/>
          <p:nvPr/>
        </p:nvSpPr>
        <p:spPr>
          <a:xfrm>
            <a:off x="1" y="5562600"/>
            <a:ext cx="4038600" cy="1077218"/>
          </a:xfrm>
          <a:prstGeom prst="rect">
            <a:avLst/>
          </a:prstGeom>
        </p:spPr>
        <p:txBody>
          <a:bodyPr wrap="square">
            <a:spAutoFit/>
          </a:bodyPr>
          <a:lstStyle/>
          <a:p>
            <a:r>
              <a:rPr lang="en-AU" sz="1600" b="1" dirty="0" smtClean="0"/>
              <a:t>Figure </a:t>
            </a:r>
            <a:r>
              <a:rPr lang="en-AU" sz="1600" b="1" dirty="0"/>
              <a:t>2.2 </a:t>
            </a:r>
            <a:endParaRPr lang="en-AU" sz="1600" b="1" dirty="0" smtClean="0"/>
          </a:p>
          <a:p>
            <a:r>
              <a:rPr lang="en-AU" sz="1600" dirty="0" smtClean="0"/>
              <a:t>The hierarchy of </a:t>
            </a:r>
            <a:r>
              <a:rPr lang="en-AU" sz="1600" dirty="0"/>
              <a:t>the taxa</a:t>
            </a:r>
            <a:r>
              <a:rPr lang="en-AU" sz="1600" dirty="0" smtClean="0"/>
              <a:t>.</a:t>
            </a:r>
          </a:p>
          <a:p>
            <a:r>
              <a:rPr lang="en-AU" sz="1600" dirty="0" smtClean="0"/>
              <a:t>Each taxonomic </a:t>
            </a:r>
            <a:r>
              <a:rPr lang="en-AU" sz="1600" dirty="0"/>
              <a:t>level can </a:t>
            </a:r>
            <a:r>
              <a:rPr lang="en-AU" sz="1600" dirty="0" smtClean="0"/>
              <a:t>be divided into</a:t>
            </a:r>
          </a:p>
          <a:p>
            <a:r>
              <a:rPr lang="en-AU" sz="1600" dirty="0" smtClean="0"/>
              <a:t>multiple groups </a:t>
            </a:r>
            <a:r>
              <a:rPr lang="en-AU" sz="1600" dirty="0"/>
              <a:t>in the </a:t>
            </a:r>
            <a:r>
              <a:rPr lang="en-AU" sz="1600" dirty="0" smtClean="0"/>
              <a:t>level below</a:t>
            </a:r>
            <a:r>
              <a:rPr lang="en-AU" sz="1600" dirty="0"/>
              <a:t>.</a:t>
            </a:r>
            <a:endParaRPr lang="en-US" sz="1600"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 2.3.jpg"/>
          <p:cNvPicPr>
            <a:picLocks noChangeAspect="1"/>
          </p:cNvPicPr>
          <p:nvPr/>
        </p:nvPicPr>
        <p:blipFill>
          <a:blip r:embed="rId3" cstate="print"/>
          <a:stretch>
            <a:fillRect/>
          </a:stretch>
        </p:blipFill>
        <p:spPr>
          <a:xfrm>
            <a:off x="1" y="1407103"/>
            <a:ext cx="9117346" cy="3850697"/>
          </a:xfrm>
          <a:prstGeom prst="rect">
            <a:avLst/>
          </a:prstGeom>
        </p:spPr>
      </p:pic>
      <p:sp>
        <p:nvSpPr>
          <p:cNvPr id="4098" name="Title 1"/>
          <p:cNvSpPr>
            <a:spLocks noGrp="1"/>
          </p:cNvSpPr>
          <p:nvPr>
            <p:ph type="title"/>
          </p:nvPr>
        </p:nvSpPr>
        <p:spPr>
          <a:xfrm>
            <a:off x="152400" y="152400"/>
            <a:ext cx="7467600" cy="457200"/>
          </a:xfrm>
        </p:spPr>
        <p:txBody>
          <a:bodyPr/>
          <a:lstStyle/>
          <a:p>
            <a:r>
              <a:rPr lang="en-US" sz="3200" b="1" dirty="0" smtClean="0">
                <a:solidFill>
                  <a:schemeClr val="bg1"/>
                </a:solidFill>
              </a:rPr>
              <a:t>Levels of classification</a:t>
            </a:r>
            <a:endParaRPr lang="en-US" sz="3200" b="1" dirty="0" smtClean="0">
              <a:solidFill>
                <a:schemeClr val="bg1"/>
              </a:solidFill>
              <a:cs typeface="Arial" charset="0"/>
            </a:endParaRPr>
          </a:p>
        </p:txBody>
      </p:sp>
      <p:sp>
        <p:nvSpPr>
          <p:cNvPr id="7" name="TextBox 6"/>
          <p:cNvSpPr txBox="1"/>
          <p:nvPr/>
        </p:nvSpPr>
        <p:spPr>
          <a:xfrm>
            <a:off x="685800" y="1752600"/>
            <a:ext cx="7848599" cy="523220"/>
          </a:xfrm>
          <a:prstGeom prst="rect">
            <a:avLst/>
          </a:prstGeom>
          <a:noFill/>
        </p:spPr>
        <p:txBody>
          <a:bodyPr wrap="square" rtlCol="0">
            <a:spAutoFit/>
          </a:bodyPr>
          <a:lstStyle/>
          <a:p>
            <a:r>
              <a:rPr lang="en-US" sz="2800" dirty="0" smtClean="0"/>
              <a:t>	</a:t>
            </a:r>
            <a:endParaRPr lang="en-US" sz="2800" dirty="0"/>
          </a:p>
        </p:txBody>
      </p:sp>
      <p:sp>
        <p:nvSpPr>
          <p:cNvPr id="5" name="Rectangle 4"/>
          <p:cNvSpPr/>
          <p:nvPr/>
        </p:nvSpPr>
        <p:spPr>
          <a:xfrm>
            <a:off x="152400" y="5870637"/>
            <a:ext cx="7239000" cy="369332"/>
          </a:xfrm>
          <a:prstGeom prst="rect">
            <a:avLst/>
          </a:prstGeom>
        </p:spPr>
        <p:txBody>
          <a:bodyPr wrap="square">
            <a:spAutoFit/>
          </a:bodyPr>
          <a:lstStyle/>
          <a:p>
            <a:r>
              <a:rPr lang="en-AU" b="1" dirty="0" smtClean="0"/>
              <a:t>Figure </a:t>
            </a:r>
            <a:r>
              <a:rPr lang="en-AU" b="1" dirty="0"/>
              <a:t>2.3 </a:t>
            </a:r>
            <a:r>
              <a:rPr lang="en-AU" dirty="0"/>
              <a:t>The </a:t>
            </a:r>
            <a:r>
              <a:rPr lang="en-AU" dirty="0" smtClean="0"/>
              <a:t>initial divisions </a:t>
            </a:r>
            <a:r>
              <a:rPr lang="en-AU" dirty="0"/>
              <a:t>of life: </a:t>
            </a:r>
            <a:r>
              <a:rPr lang="en-AU" dirty="0" smtClean="0"/>
              <a:t>the domains </a:t>
            </a:r>
            <a:r>
              <a:rPr lang="en-AU" dirty="0"/>
              <a:t>and kingdoms</a:t>
            </a:r>
            <a:endParaRPr lang="en-US"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7467600" cy="457200"/>
          </a:xfrm>
        </p:spPr>
        <p:txBody>
          <a:bodyPr/>
          <a:lstStyle/>
          <a:p>
            <a:r>
              <a:rPr lang="en-US" sz="3200" b="1" dirty="0" smtClean="0">
                <a:solidFill>
                  <a:schemeClr val="bg1"/>
                </a:solidFill>
              </a:rPr>
              <a:t>Levels of classification</a:t>
            </a:r>
            <a:endParaRPr lang="en-US" sz="3200" b="1" dirty="0" smtClean="0">
              <a:solidFill>
                <a:schemeClr val="bg1"/>
              </a:solidFill>
              <a:cs typeface="Arial" charset="0"/>
            </a:endParaRPr>
          </a:p>
        </p:txBody>
      </p:sp>
      <p:sp>
        <p:nvSpPr>
          <p:cNvPr id="6" name="TextBox 5"/>
          <p:cNvSpPr txBox="1"/>
          <p:nvPr/>
        </p:nvSpPr>
        <p:spPr>
          <a:xfrm>
            <a:off x="132945" y="938719"/>
            <a:ext cx="8991600" cy="646331"/>
          </a:xfrm>
          <a:prstGeom prst="rect">
            <a:avLst/>
          </a:prstGeom>
          <a:noFill/>
        </p:spPr>
        <p:txBody>
          <a:bodyPr wrap="square" rtlCol="0">
            <a:spAutoFit/>
          </a:bodyPr>
          <a:lstStyle/>
          <a:p>
            <a:r>
              <a:rPr lang="en-US" sz="3600" b="1" dirty="0" smtClean="0"/>
              <a:t>Naming organisms: the binomial system</a:t>
            </a:r>
            <a:endParaRPr lang="en-US" sz="3600" b="1" dirty="0"/>
          </a:p>
        </p:txBody>
      </p:sp>
      <p:sp>
        <p:nvSpPr>
          <p:cNvPr id="7" name="TextBox 6"/>
          <p:cNvSpPr txBox="1"/>
          <p:nvPr/>
        </p:nvSpPr>
        <p:spPr>
          <a:xfrm>
            <a:off x="704445" y="2056284"/>
            <a:ext cx="7848599" cy="1815882"/>
          </a:xfrm>
          <a:prstGeom prst="rect">
            <a:avLst/>
          </a:prstGeom>
          <a:noFill/>
        </p:spPr>
        <p:txBody>
          <a:bodyPr wrap="square" rtlCol="0">
            <a:spAutoFit/>
          </a:bodyPr>
          <a:lstStyle/>
          <a:p>
            <a:r>
              <a:rPr lang="en-US" sz="2800" dirty="0" smtClean="0"/>
              <a:t>All organisms have a binomial (scientific) name. Binomial names consist of two parts.</a:t>
            </a:r>
          </a:p>
          <a:p>
            <a:pPr marL="514350" indent="-514350"/>
            <a:r>
              <a:rPr lang="en-US" sz="2800" dirty="0" smtClean="0"/>
              <a:t>1.	Genus</a:t>
            </a:r>
          </a:p>
          <a:p>
            <a:pPr marL="514350" indent="-514350"/>
            <a:r>
              <a:rPr lang="en-US" sz="2800" dirty="0" smtClean="0"/>
              <a:t>2.	</a:t>
            </a:r>
            <a:r>
              <a:rPr lang="en-US" sz="2800" smtClean="0"/>
              <a:t>Specific </a:t>
            </a:r>
            <a:r>
              <a:rPr lang="en-US" sz="2800" dirty="0" smtClean="0"/>
              <a:t>to the species</a:t>
            </a:r>
            <a:endParaRPr lang="en-US" sz="2800" dirty="0"/>
          </a:p>
        </p:txBody>
      </p:sp>
      <p:sp>
        <p:nvSpPr>
          <p:cNvPr id="5" name="TextBox 4"/>
          <p:cNvSpPr txBox="1"/>
          <p:nvPr/>
        </p:nvSpPr>
        <p:spPr>
          <a:xfrm>
            <a:off x="685800" y="4343400"/>
            <a:ext cx="8077200" cy="1569660"/>
          </a:xfrm>
          <a:prstGeom prst="rect">
            <a:avLst/>
          </a:prstGeom>
          <a:noFill/>
        </p:spPr>
        <p:txBody>
          <a:bodyPr wrap="square" rtlCol="0">
            <a:spAutoFit/>
          </a:bodyPr>
          <a:lstStyle/>
          <a:p>
            <a:r>
              <a:rPr lang="en-US" sz="2400" dirty="0" smtClean="0"/>
              <a:t>Example: Golden Wattle has the name </a:t>
            </a:r>
            <a:r>
              <a:rPr lang="en-US" sz="2400" i="1" dirty="0" smtClean="0"/>
              <a:t>Acacia </a:t>
            </a:r>
            <a:r>
              <a:rPr lang="en-US" sz="2400" dirty="0" smtClean="0"/>
              <a:t>(genus) </a:t>
            </a:r>
            <a:r>
              <a:rPr lang="en-US" sz="2400" i="1" dirty="0" err="1" smtClean="0"/>
              <a:t>pycnantha</a:t>
            </a:r>
            <a:r>
              <a:rPr lang="en-US" sz="2400" i="1" dirty="0" smtClean="0"/>
              <a:t> </a:t>
            </a:r>
            <a:r>
              <a:rPr lang="en-US" sz="2400" dirty="0" smtClean="0"/>
              <a:t>(species). </a:t>
            </a:r>
          </a:p>
          <a:p>
            <a:r>
              <a:rPr lang="en-US" sz="2400" dirty="0" smtClean="0"/>
              <a:t>The name for humans, </a:t>
            </a:r>
            <a:r>
              <a:rPr lang="en-US" sz="2400" i="1" dirty="0" smtClean="0"/>
              <a:t>Homo sapiens, </a:t>
            </a:r>
            <a:r>
              <a:rPr lang="en-US" sz="2400" dirty="0" smtClean="0"/>
              <a:t>comes from the Latin word for ‘wise man’.</a:t>
            </a:r>
            <a:endParaRPr lang="en-US" sz="2400"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763000" cy="457200"/>
          </a:xfrm>
        </p:spPr>
        <p:txBody>
          <a:bodyPr/>
          <a:lstStyle/>
          <a:p>
            <a:r>
              <a:rPr lang="en-US" sz="2400" b="1" dirty="0" smtClean="0">
                <a:solidFill>
                  <a:schemeClr val="bg1"/>
                </a:solidFill>
              </a:rPr>
              <a:t>Classification is based on the characteristics of organisms</a:t>
            </a:r>
            <a:endParaRPr lang="en-US" sz="2400" b="1" dirty="0" smtClean="0">
              <a:solidFill>
                <a:schemeClr val="bg1"/>
              </a:solidFill>
              <a:cs typeface="Arial" charset="0"/>
            </a:endParaRPr>
          </a:p>
        </p:txBody>
      </p:sp>
      <p:sp>
        <p:nvSpPr>
          <p:cNvPr id="6" name="TextBox 5"/>
          <p:cNvSpPr txBox="1"/>
          <p:nvPr/>
        </p:nvSpPr>
        <p:spPr>
          <a:xfrm>
            <a:off x="144294" y="1066800"/>
            <a:ext cx="8763000" cy="646331"/>
          </a:xfrm>
          <a:prstGeom prst="rect">
            <a:avLst/>
          </a:prstGeom>
          <a:noFill/>
        </p:spPr>
        <p:txBody>
          <a:bodyPr wrap="square" rtlCol="0">
            <a:spAutoFit/>
          </a:bodyPr>
          <a:lstStyle/>
          <a:p>
            <a:r>
              <a:rPr lang="en-US" sz="3600" b="1" dirty="0" smtClean="0"/>
              <a:t>Classification based on characteristics</a:t>
            </a:r>
          </a:p>
        </p:txBody>
      </p:sp>
      <p:sp>
        <p:nvSpPr>
          <p:cNvPr id="7" name="TextBox 6"/>
          <p:cNvSpPr txBox="1"/>
          <p:nvPr/>
        </p:nvSpPr>
        <p:spPr>
          <a:xfrm>
            <a:off x="609600" y="2207620"/>
            <a:ext cx="8297694" cy="3108543"/>
          </a:xfrm>
          <a:prstGeom prst="rect">
            <a:avLst/>
          </a:prstGeom>
          <a:noFill/>
        </p:spPr>
        <p:txBody>
          <a:bodyPr wrap="square" rtlCol="0">
            <a:spAutoFit/>
          </a:bodyPr>
          <a:lstStyle/>
          <a:p>
            <a:r>
              <a:rPr lang="en-AU" sz="2800" dirty="0"/>
              <a:t>Classification never stops. Taxonomist opinions differ and some will lump species together and</a:t>
            </a:r>
          </a:p>
          <a:p>
            <a:r>
              <a:rPr lang="en-AU" sz="2800" dirty="0"/>
              <a:t>others will reclassify a species to split it into new species</a:t>
            </a:r>
            <a:r>
              <a:rPr lang="en-AU" sz="2800" dirty="0" smtClean="0"/>
              <a:t>.</a:t>
            </a:r>
          </a:p>
          <a:p>
            <a:endParaRPr lang="en-US" sz="2800" dirty="0" smtClean="0"/>
          </a:p>
          <a:p>
            <a:r>
              <a:rPr lang="en-US" sz="2800" dirty="0" smtClean="0"/>
              <a:t>At the same time, new species are regularly being discovered.</a:t>
            </a:r>
            <a:endParaRPr lang="en-US" sz="2800"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763000" cy="457200"/>
          </a:xfrm>
        </p:spPr>
        <p:txBody>
          <a:bodyPr/>
          <a:lstStyle/>
          <a:p>
            <a:r>
              <a:rPr lang="en-US" sz="2400" b="1" dirty="0" smtClean="0">
                <a:solidFill>
                  <a:schemeClr val="bg1"/>
                </a:solidFill>
              </a:rPr>
              <a:t>Classification is based on the characteristics of organisms</a:t>
            </a:r>
            <a:endParaRPr lang="en-US" sz="2400" b="1" dirty="0" smtClean="0">
              <a:solidFill>
                <a:schemeClr val="bg1"/>
              </a:solidFill>
              <a:cs typeface="Arial" charset="0"/>
            </a:endParaRPr>
          </a:p>
        </p:txBody>
      </p:sp>
      <p:sp>
        <p:nvSpPr>
          <p:cNvPr id="6" name="TextBox 5"/>
          <p:cNvSpPr txBox="1"/>
          <p:nvPr/>
        </p:nvSpPr>
        <p:spPr>
          <a:xfrm>
            <a:off x="0" y="1060307"/>
            <a:ext cx="9906000" cy="646331"/>
          </a:xfrm>
          <a:prstGeom prst="rect">
            <a:avLst/>
          </a:prstGeom>
          <a:noFill/>
        </p:spPr>
        <p:txBody>
          <a:bodyPr wrap="square" rtlCol="0">
            <a:spAutoFit/>
          </a:bodyPr>
          <a:lstStyle/>
          <a:p>
            <a:r>
              <a:rPr lang="en-US" sz="3600" b="1" dirty="0" smtClean="0"/>
              <a:t>Classification based on characteristics</a:t>
            </a:r>
          </a:p>
        </p:txBody>
      </p:sp>
      <p:sp>
        <p:nvSpPr>
          <p:cNvPr id="7" name="TextBox 6"/>
          <p:cNvSpPr txBox="1"/>
          <p:nvPr/>
        </p:nvSpPr>
        <p:spPr>
          <a:xfrm>
            <a:off x="117286" y="2017573"/>
            <a:ext cx="4572000" cy="1384995"/>
          </a:xfrm>
          <a:prstGeom prst="rect">
            <a:avLst/>
          </a:prstGeom>
          <a:noFill/>
        </p:spPr>
        <p:txBody>
          <a:bodyPr wrap="square" rtlCol="0">
            <a:spAutoFit/>
          </a:bodyPr>
          <a:lstStyle/>
          <a:p>
            <a:pPr marL="514350" indent="-514350">
              <a:buFont typeface="+mj-lt"/>
              <a:buAutoNum type="arabicPeriod"/>
            </a:pPr>
            <a:r>
              <a:rPr lang="en-US" sz="2800" dirty="0" smtClean="0"/>
              <a:t>Physical characteristics</a:t>
            </a:r>
          </a:p>
          <a:p>
            <a:pPr marL="514350" indent="-514350">
              <a:buFont typeface="+mj-lt"/>
              <a:buAutoNum type="arabicPeriod"/>
            </a:pPr>
            <a:r>
              <a:rPr lang="en-US" sz="2800" dirty="0" smtClean="0"/>
              <a:t>Reproductive methods</a:t>
            </a:r>
          </a:p>
          <a:p>
            <a:pPr marL="514350" indent="-514350">
              <a:buFont typeface="+mj-lt"/>
              <a:buAutoNum type="arabicPeriod"/>
            </a:pPr>
            <a:r>
              <a:rPr lang="en-US" sz="2800" dirty="0" smtClean="0"/>
              <a:t>Molecular sequences</a:t>
            </a:r>
          </a:p>
        </p:txBody>
      </p:sp>
      <p:sp>
        <p:nvSpPr>
          <p:cNvPr id="5" name="Rectangle 4"/>
          <p:cNvSpPr/>
          <p:nvPr/>
        </p:nvSpPr>
        <p:spPr>
          <a:xfrm>
            <a:off x="574486" y="4724400"/>
            <a:ext cx="3657600" cy="1200329"/>
          </a:xfrm>
          <a:prstGeom prst="rect">
            <a:avLst/>
          </a:prstGeom>
        </p:spPr>
        <p:txBody>
          <a:bodyPr wrap="square">
            <a:spAutoFit/>
          </a:bodyPr>
          <a:lstStyle/>
          <a:p>
            <a:r>
              <a:rPr lang="en-AU" b="1" dirty="0" smtClean="0"/>
              <a:t>Figure </a:t>
            </a:r>
            <a:r>
              <a:rPr lang="en-AU" b="1" dirty="0"/>
              <a:t>2.5 </a:t>
            </a:r>
            <a:r>
              <a:rPr lang="en-AU" dirty="0"/>
              <a:t>A </a:t>
            </a:r>
            <a:r>
              <a:rPr lang="en-AU" dirty="0" smtClean="0"/>
              <a:t>kangaroo suckling</a:t>
            </a:r>
            <a:br>
              <a:rPr lang="en-AU" dirty="0" smtClean="0"/>
            </a:br>
            <a:r>
              <a:rPr lang="en-AU" dirty="0" smtClean="0"/>
              <a:t>her </a:t>
            </a:r>
            <a:r>
              <a:rPr lang="en-AU" dirty="0"/>
              <a:t>joey. </a:t>
            </a:r>
            <a:r>
              <a:rPr lang="en-AU" dirty="0" smtClean="0"/>
              <a:t>Like all </a:t>
            </a:r>
            <a:r>
              <a:rPr lang="en-AU" dirty="0"/>
              <a:t>other mammals,</a:t>
            </a:r>
          </a:p>
          <a:p>
            <a:r>
              <a:rPr lang="en-AU" dirty="0"/>
              <a:t>kangaroos have fur </a:t>
            </a:r>
            <a:r>
              <a:rPr lang="en-AU" dirty="0" smtClean="0"/>
              <a:t>and produce</a:t>
            </a:r>
            <a:br>
              <a:rPr lang="en-AU" dirty="0" smtClean="0"/>
            </a:br>
            <a:r>
              <a:rPr lang="en-AU" dirty="0" smtClean="0"/>
              <a:t>milk</a:t>
            </a:r>
            <a:r>
              <a:rPr lang="en-AU" dirty="0"/>
              <a:t>.</a:t>
            </a:r>
            <a:endParaRPr lang="en-US" dirty="0"/>
          </a:p>
        </p:txBody>
      </p:sp>
      <p:pic>
        <p:nvPicPr>
          <p:cNvPr id="8" name="Picture 7" descr="Fig 2.5.jpg"/>
          <p:cNvPicPr>
            <a:picLocks noChangeAspect="1"/>
          </p:cNvPicPr>
          <p:nvPr/>
        </p:nvPicPr>
        <p:blipFill>
          <a:blip r:embed="rId3" cstate="print"/>
          <a:stretch>
            <a:fillRect/>
          </a:stretch>
        </p:blipFill>
        <p:spPr>
          <a:xfrm>
            <a:off x="4351023" y="3048000"/>
            <a:ext cx="4595181" cy="2959608"/>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763000" cy="457200"/>
          </a:xfrm>
        </p:spPr>
        <p:txBody>
          <a:bodyPr/>
          <a:lstStyle/>
          <a:p>
            <a:r>
              <a:rPr lang="en-US" sz="2400" b="1" dirty="0" smtClean="0">
                <a:solidFill>
                  <a:schemeClr val="bg1"/>
                </a:solidFill>
              </a:rPr>
              <a:t>Classification is based on the characteristics of organisms</a:t>
            </a:r>
            <a:endParaRPr lang="en-US" sz="2400" b="1" dirty="0" smtClean="0">
              <a:solidFill>
                <a:schemeClr val="bg1"/>
              </a:solidFill>
              <a:cs typeface="Arial" charset="0"/>
            </a:endParaRPr>
          </a:p>
        </p:txBody>
      </p:sp>
      <p:sp>
        <p:nvSpPr>
          <p:cNvPr id="6" name="TextBox 5"/>
          <p:cNvSpPr txBox="1"/>
          <p:nvPr/>
        </p:nvSpPr>
        <p:spPr>
          <a:xfrm>
            <a:off x="124511" y="1060754"/>
            <a:ext cx="8839200" cy="646331"/>
          </a:xfrm>
          <a:prstGeom prst="rect">
            <a:avLst/>
          </a:prstGeom>
          <a:noFill/>
        </p:spPr>
        <p:txBody>
          <a:bodyPr wrap="square" rtlCol="0">
            <a:spAutoFit/>
          </a:bodyPr>
          <a:lstStyle/>
          <a:p>
            <a:r>
              <a:rPr lang="en-US" sz="3600" b="1" dirty="0" smtClean="0"/>
              <a:t>Classification based on characteristics</a:t>
            </a:r>
          </a:p>
        </p:txBody>
      </p:sp>
      <p:sp>
        <p:nvSpPr>
          <p:cNvPr id="5" name="Rectangle 4"/>
          <p:cNvSpPr/>
          <p:nvPr/>
        </p:nvSpPr>
        <p:spPr>
          <a:xfrm>
            <a:off x="0" y="2514600"/>
            <a:ext cx="7772400" cy="369332"/>
          </a:xfrm>
          <a:prstGeom prst="rect">
            <a:avLst/>
          </a:prstGeom>
        </p:spPr>
        <p:txBody>
          <a:bodyPr wrap="square">
            <a:spAutoFit/>
          </a:bodyPr>
          <a:lstStyle/>
          <a:p>
            <a:r>
              <a:rPr lang="en-US" b="1" dirty="0" smtClean="0"/>
              <a:t>Table </a:t>
            </a:r>
            <a:r>
              <a:rPr lang="en-AU" b="1" dirty="0" smtClean="0"/>
              <a:t>2.1 </a:t>
            </a:r>
            <a:r>
              <a:rPr lang="en-AU" dirty="0"/>
              <a:t>The first </a:t>
            </a:r>
            <a:r>
              <a:rPr lang="en-AU" dirty="0" smtClean="0"/>
              <a:t>38–40 </a:t>
            </a:r>
            <a:r>
              <a:rPr lang="en-AU" dirty="0"/>
              <a:t>amino acids in the protein cytochrome c</a:t>
            </a:r>
            <a:endParaRPr lang="en-US" dirty="0"/>
          </a:p>
        </p:txBody>
      </p:sp>
      <p:pic>
        <p:nvPicPr>
          <p:cNvPr id="7" name="Picture 6" descr="Table 2.1.jpg"/>
          <p:cNvPicPr>
            <a:picLocks noChangeAspect="1"/>
          </p:cNvPicPr>
          <p:nvPr/>
        </p:nvPicPr>
        <p:blipFill>
          <a:blip r:embed="rId3" cstate="print"/>
          <a:stretch>
            <a:fillRect/>
          </a:stretch>
        </p:blipFill>
        <p:spPr>
          <a:xfrm>
            <a:off x="20422" y="2883932"/>
            <a:ext cx="9047378" cy="3069336"/>
          </a:xfrm>
          <a:prstGeom prst="rect">
            <a:avLst/>
          </a:prstGeom>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763000" cy="457200"/>
          </a:xfrm>
        </p:spPr>
        <p:txBody>
          <a:bodyPr/>
          <a:lstStyle/>
          <a:p>
            <a:r>
              <a:rPr lang="en-US" sz="2400" b="1" dirty="0" smtClean="0">
                <a:solidFill>
                  <a:schemeClr val="bg1"/>
                </a:solidFill>
              </a:rPr>
              <a:t>Classification is based on the characteristics of organisms</a:t>
            </a:r>
            <a:endParaRPr lang="en-US" sz="2400" b="1" dirty="0" smtClean="0">
              <a:solidFill>
                <a:schemeClr val="bg1"/>
              </a:solidFill>
              <a:cs typeface="Arial" charset="0"/>
            </a:endParaRPr>
          </a:p>
        </p:txBody>
      </p:sp>
      <p:sp>
        <p:nvSpPr>
          <p:cNvPr id="6" name="TextBox 5"/>
          <p:cNvSpPr txBox="1"/>
          <p:nvPr/>
        </p:nvSpPr>
        <p:spPr>
          <a:xfrm>
            <a:off x="0" y="940593"/>
            <a:ext cx="9906000" cy="646331"/>
          </a:xfrm>
          <a:prstGeom prst="rect">
            <a:avLst/>
          </a:prstGeom>
          <a:noFill/>
        </p:spPr>
        <p:txBody>
          <a:bodyPr wrap="square" rtlCol="0">
            <a:spAutoFit/>
          </a:bodyPr>
          <a:lstStyle/>
          <a:p>
            <a:r>
              <a:rPr lang="en-US" sz="3600" b="1" dirty="0" smtClean="0"/>
              <a:t>Classification keys</a:t>
            </a:r>
          </a:p>
        </p:txBody>
      </p:sp>
      <p:sp>
        <p:nvSpPr>
          <p:cNvPr id="7" name="TextBox 6"/>
          <p:cNvSpPr txBox="1"/>
          <p:nvPr/>
        </p:nvSpPr>
        <p:spPr>
          <a:xfrm>
            <a:off x="228600" y="1917918"/>
            <a:ext cx="8915400" cy="2246769"/>
          </a:xfrm>
          <a:prstGeom prst="rect">
            <a:avLst/>
          </a:prstGeom>
          <a:noFill/>
        </p:spPr>
        <p:txBody>
          <a:bodyPr wrap="square" rtlCol="0">
            <a:spAutoFit/>
          </a:bodyPr>
          <a:lstStyle/>
          <a:p>
            <a:r>
              <a:rPr lang="en-US" sz="2800" dirty="0" smtClean="0"/>
              <a:t>Dichotomous keys are tools used to identify organisms.</a:t>
            </a:r>
          </a:p>
          <a:p>
            <a:r>
              <a:rPr lang="en-US" sz="2800" dirty="0" smtClean="0"/>
              <a:t> </a:t>
            </a:r>
          </a:p>
          <a:p>
            <a:r>
              <a:rPr lang="en-US" sz="2800" dirty="0" smtClean="0"/>
              <a:t>They involve choosing between a series of two options until an organism is identified.</a:t>
            </a:r>
          </a:p>
          <a:p>
            <a:endParaRPr lang="en-US" sz="2800" dirty="0" smtClean="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heme1">
  <a:themeElements>
    <a:clrScheme name="">
      <a:dk1>
        <a:srgbClr val="000000"/>
      </a:dk1>
      <a:lt1>
        <a:srgbClr val="FFFFFF"/>
      </a:lt1>
      <a:dk2>
        <a:srgbClr val="B2DCEE"/>
      </a:dk2>
      <a:lt2>
        <a:srgbClr val="80C4E2"/>
      </a:lt2>
      <a:accent1>
        <a:srgbClr val="013658"/>
      </a:accent1>
      <a:accent2>
        <a:srgbClr val="0C5C92"/>
      </a:accent2>
      <a:accent3>
        <a:srgbClr val="FFFFFF"/>
      </a:accent3>
      <a:accent4>
        <a:srgbClr val="000000"/>
      </a:accent4>
      <a:accent5>
        <a:srgbClr val="AAAEB4"/>
      </a:accent5>
      <a:accent6>
        <a:srgbClr val="0A5384"/>
      </a:accent6>
      <a:hlink>
        <a:srgbClr val="0089C5"/>
      </a:hlink>
      <a:folHlink>
        <a:srgbClr val="4CACD6"/>
      </a:folHlink>
    </a:clrScheme>
    <a:fontScheme name="CL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_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_PowerPoin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_PowerPoin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_PowerPoin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_PowerPoin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_PowerPoin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_PowerPoin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_PowerPoin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_PowerPoin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_PowerPoin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_PowerPoin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_PowerPoin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10003</TotalTime>
  <Words>2413</Words>
  <Application>Microsoft Office PowerPoint</Application>
  <PresentationFormat>On-screen Show (4:3)</PresentationFormat>
  <Paragraphs>165</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Theme1</vt:lpstr>
      <vt:lpstr>Chapter 2: Classifying biodiversity</vt:lpstr>
      <vt:lpstr>Why do we classify organisms?</vt:lpstr>
      <vt:lpstr>Levels of classification</vt:lpstr>
      <vt:lpstr>Levels of classification</vt:lpstr>
      <vt:lpstr>Levels of classification</vt:lpstr>
      <vt:lpstr>Classification is based on the characteristics of organisms</vt:lpstr>
      <vt:lpstr>Classification is based on the characteristics of organisms</vt:lpstr>
      <vt:lpstr>Classification is based on the characteristics of organisms</vt:lpstr>
      <vt:lpstr>Classification is based on the characteristics of organisms</vt:lpstr>
      <vt:lpstr>Classification is based on the characteristics of organisms</vt:lpstr>
      <vt:lpstr>Classification is based on the characteristics of organisms</vt:lpstr>
      <vt:lpstr>Classification is based on the characteristics of organisms</vt:lpstr>
      <vt:lpstr>Classification reflects evolutionary relationships</vt:lpstr>
      <vt:lpstr>Classification reflects evolutionary relationships</vt:lpstr>
      <vt:lpstr>Classification reflects evolutionary relationships</vt:lpstr>
      <vt:lpstr>Classification reflects evolutionary relationships</vt:lpstr>
      <vt:lpstr>Classification reflects evolutionary relationships</vt:lpstr>
      <vt:lpstr>Classification reflects evolutionary relationships</vt:lpstr>
      <vt:lpstr>Classification reflects evolutionary relationships</vt:lpstr>
    </vt:vector>
  </TitlesOfParts>
  <Company>Cengage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PTM: Goal Setting</dc:title>
  <dc:creator>Stephen Bird</dc:creator>
  <cp:lastModifiedBy>LANCASTER Helen</cp:lastModifiedBy>
  <cp:revision>562</cp:revision>
  <dcterms:created xsi:type="dcterms:W3CDTF">2009-07-02T12:34:17Z</dcterms:created>
  <dcterms:modified xsi:type="dcterms:W3CDTF">2016-02-01T07:19:15Z</dcterms:modified>
</cp:coreProperties>
</file>